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645" r:id="rId2"/>
    <p:sldId id="576" r:id="rId3"/>
    <p:sldId id="633" r:id="rId4"/>
    <p:sldId id="646" r:id="rId5"/>
    <p:sldId id="647" r:id="rId6"/>
    <p:sldId id="664" r:id="rId7"/>
    <p:sldId id="658" r:id="rId8"/>
    <p:sldId id="659" r:id="rId9"/>
    <p:sldId id="660" r:id="rId10"/>
    <p:sldId id="661" r:id="rId11"/>
    <p:sldId id="662" r:id="rId12"/>
    <p:sldId id="672" r:id="rId13"/>
    <p:sldId id="665" r:id="rId14"/>
    <p:sldId id="673" r:id="rId15"/>
    <p:sldId id="674" r:id="rId16"/>
    <p:sldId id="675" r:id="rId17"/>
    <p:sldId id="676" r:id="rId18"/>
    <p:sldId id="678" r:id="rId19"/>
    <p:sldId id="679" r:id="rId20"/>
    <p:sldId id="680" r:id="rId21"/>
    <p:sldId id="681" r:id="rId22"/>
    <p:sldId id="683" r:id="rId23"/>
    <p:sldId id="684" r:id="rId24"/>
    <p:sldId id="685" r:id="rId25"/>
    <p:sldId id="686" r:id="rId26"/>
    <p:sldId id="687" r:id="rId27"/>
    <p:sldId id="688" r:id="rId28"/>
    <p:sldId id="689" r:id="rId29"/>
    <p:sldId id="66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237"/>
    <a:srgbClr val="81A042"/>
    <a:srgbClr val="0094D4"/>
    <a:srgbClr val="AE2A7F"/>
    <a:srgbClr val="BE2856"/>
    <a:srgbClr val="3D3B5F"/>
    <a:srgbClr val="98246F"/>
    <a:srgbClr val="94246C"/>
    <a:srgbClr val="2F2E5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7989" autoAdjust="0"/>
  </p:normalViewPr>
  <p:slideViewPr>
    <p:cSldViewPr>
      <p:cViewPr varScale="1">
        <p:scale>
          <a:sx n="75" d="100"/>
          <a:sy n="75" d="100"/>
        </p:scale>
        <p:origin x="-94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234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97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03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支援的選項按鈕要放在容器中，並加上 </a:t>
            </a:r>
            <a:r>
              <a:rPr lang="en-US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.radio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13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標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552000"/>
          </a:xfrm>
        </p:spPr>
        <p:txBody>
          <a:bodyPr anchor="t">
            <a:no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381472"/>
            <a:ext cx="8280000" cy="4999856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二標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696016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453480"/>
            <a:ext cx="8280000" cy="4927848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一標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000" y="932784"/>
            <a:ext cx="8280000" cy="840032"/>
          </a:xfrm>
        </p:spPr>
        <p:txBody>
          <a:bodyPr anchor="t">
            <a:no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453480"/>
            <a:ext cx="8280000" cy="4927848"/>
          </a:xfrm>
        </p:spPr>
        <p:txBody>
          <a:bodyPr>
            <a:noAutofit/>
          </a:bodyPr>
          <a:lstStyle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90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400" b="1" dirty="0" smtClean="0">
                <a:solidFill>
                  <a:prstClr val="white"/>
                </a:solidFill>
              </a:rPr>
              <a:t>Part3 </a:t>
            </a:r>
            <a:r>
              <a:rPr kumimoji="0" lang="zh-TW" altLang="en-US" sz="2400" b="1" dirty="0" smtClean="0">
                <a:solidFill>
                  <a:prstClr val="white"/>
                </a:solidFill>
              </a:rPr>
              <a:t> </a:t>
            </a:r>
            <a:r>
              <a:rPr kumimoji="0" lang="en-US" altLang="zh-TW" sz="2400" b="1" dirty="0" smtClean="0">
                <a:solidFill>
                  <a:srgbClr val="FFFF00"/>
                </a:solidFill>
              </a:rPr>
              <a:t>JavaScript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0094D4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1" hasCustomPrompt="1"/>
          </p:nvPr>
        </p:nvSpPr>
        <p:spPr>
          <a:xfrm>
            <a:off x="8532440" y="908720"/>
            <a:ext cx="827584" cy="360040"/>
          </a:xfr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 smtClean="0"/>
              <a:t>回首頁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副標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864000"/>
            <a:ext cx="8280000" cy="2420984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1"/>
          </p:nvPr>
        </p:nvSpPr>
        <p:spPr>
          <a:xfrm>
            <a:off x="432000" y="3717032"/>
            <a:ext cx="8280000" cy="2664718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864000"/>
            <a:ext cx="4067992" cy="50405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643438" y="864000"/>
            <a:ext cx="3960812" cy="503996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1080000"/>
            <a:ext cx="4067992" cy="50405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643438" y="1080000"/>
            <a:ext cx="3960812" cy="503996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5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  <p:sldLayoutId id="2147483694" r:id="rId6"/>
    <p:sldLayoutId id="2147483693" r:id="rId7"/>
    <p:sldLayoutId id="2147483686" r:id="rId8"/>
    <p:sldLayoutId id="2147483689" r:id="rId9"/>
    <p:sldLayoutId id="2147483662" r:id="rId10"/>
    <p:sldLayoutId id="2147483681" r:id="rId11"/>
    <p:sldLayoutId id="2147483680" r:id="rId12"/>
    <p:sldLayoutId id="2147483696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80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ts val="2800"/>
        </a:lnSpc>
        <a:spcBef>
          <a:spcPts val="1200"/>
        </a:spcBef>
        <a:buClr>
          <a:srgbClr val="AE2A7F"/>
        </a:buClr>
        <a:buSzPct val="90000"/>
        <a:buFontTx/>
        <a:buBlip>
          <a:blip r:embed="rId17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slide" Target="slide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>
          <a:xfrm>
            <a:off x="459948" y="764704"/>
            <a:ext cx="8316464" cy="597666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rgbClr val="F16237"/>
                </a:solidFill>
              </a:rPr>
              <a:t>15-4-2</a:t>
            </a:r>
            <a:r>
              <a:rPr lang="zh-TW" altLang="en-US" sz="2800" b="1" dirty="0">
                <a:solidFill>
                  <a:srgbClr val="F16237"/>
                </a:solidFill>
              </a:rPr>
              <a:t>　設定電腦與手機的網頁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版面</a:t>
            </a: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TW" altLang="zh-TW" dirty="0" smtClean="0"/>
              <a:t>這個例子用來</a:t>
            </a:r>
            <a:r>
              <a:rPr lang="zh-TW" altLang="zh-TW" dirty="0"/>
              <a:t>示範如何同時設定電腦與手機的網頁版面。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600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TW" sz="1800" dirty="0" smtClean="0"/>
              <a:t>	</a:t>
            </a:r>
            <a:endParaRPr lang="en-US" altLang="zh-TW" sz="1800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0"/>
          </p:nvPr>
        </p:nvSpPr>
        <p:spPr>
          <a:xfrm>
            <a:off x="7596336" y="6195946"/>
            <a:ext cx="1356336" cy="380297"/>
          </a:xfrm>
        </p:spPr>
        <p:txBody>
          <a:bodyPr/>
          <a:lstStyle/>
          <a:p>
            <a:r>
              <a:rPr lang="en-US" altLang="zh-TW" dirty="0" smtClean="0"/>
              <a:t>P.15-10~11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47207" y="2060848"/>
            <a:ext cx="6861097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:    &lt;div class="container"&gt;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  &lt;div class="row"&gt;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class="col-xs-12 col-md-8"&gt;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class="col-xs-6 col-md-4"&gt;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    &lt;/div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97" y="3573016"/>
            <a:ext cx="5340307" cy="137262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786" y="5085184"/>
            <a:ext cx="4285518" cy="13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7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>
          <a:xfrm>
            <a:off x="518346" y="764704"/>
            <a:ext cx="8316464" cy="597666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rgbClr val="F16237"/>
                </a:solidFill>
              </a:rPr>
              <a:t>15-4-3</a:t>
            </a:r>
            <a:r>
              <a:rPr lang="zh-TW" altLang="en-US" sz="2800" b="1" dirty="0">
                <a:solidFill>
                  <a:srgbClr val="F16237"/>
                </a:solidFill>
              </a:rPr>
              <a:t>　設定電腦、平板與手機的網頁版面</a:t>
            </a:r>
            <a:endParaRPr lang="en-US" altLang="zh-TW" sz="2800" b="1" dirty="0" smtClean="0">
              <a:solidFill>
                <a:srgbClr val="F16237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TW" altLang="zh-TW" dirty="0"/>
              <a:t>這個</a:t>
            </a:r>
            <a:r>
              <a:rPr lang="zh-TW" altLang="zh-TW" dirty="0" smtClean="0"/>
              <a:t>例子用來</a:t>
            </a:r>
            <a:r>
              <a:rPr lang="zh-TW" altLang="zh-TW" dirty="0"/>
              <a:t>示範如何同時設定電腦、平板與手機的網頁版面。</a:t>
            </a: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zh-TW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600" dirty="0" smtClean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29398"/>
          </a:xfrm>
        </p:spPr>
        <p:txBody>
          <a:bodyPr/>
          <a:lstStyle/>
          <a:p>
            <a:r>
              <a:rPr lang="en-US" altLang="zh-TW" dirty="0" smtClean="0"/>
              <a:t>P.15-12~13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01962" y="1844824"/>
            <a:ext cx="7859875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:    &lt;div class="container"&gt;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  &lt;div class="row"&gt;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class="col-xs-12 col-sm-12 col-md-4"&gt;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class="col-xs-12 col-sm-6 col-md-4"&gt;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class="col-xs-12 col-sm-6 col-md-4"&gt;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23:    &lt;/div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6" y="3573016"/>
            <a:ext cx="4854825" cy="124783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46" y="4917465"/>
            <a:ext cx="4073735" cy="124783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370" y="4917463"/>
            <a:ext cx="3724467" cy="12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5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P.15-14</a:t>
            </a:r>
            <a:endParaRPr lang="zh-TW" altLang="en-US" dirty="0"/>
          </a:p>
        </p:txBody>
      </p:sp>
      <p:sp>
        <p:nvSpPr>
          <p:cNvPr id="5" name="內容版面配置區 1"/>
          <p:cNvSpPr>
            <a:spLocks noGrp="1"/>
          </p:cNvSpPr>
          <p:nvPr>
            <p:ph sz="quarter" idx="1"/>
          </p:nvPr>
        </p:nvSpPr>
        <p:spPr>
          <a:xfrm>
            <a:off x="467544" y="836712"/>
            <a:ext cx="8316464" cy="5832648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rgbClr val="F16237"/>
                </a:solidFill>
              </a:rPr>
              <a:t>15-4-4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　</a:t>
            </a:r>
            <a:r>
              <a:rPr lang="en-US" altLang="zh-TW" sz="2800" b="1" dirty="0" smtClean="0">
                <a:solidFill>
                  <a:srgbClr val="F16237"/>
                </a:solidFill>
              </a:rPr>
              <a:t>column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位移</a:t>
            </a:r>
            <a:endParaRPr lang="en-US" altLang="zh-TW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有時</a:t>
            </a:r>
            <a:r>
              <a:rPr lang="zh-TW" altLang="en-US" dirty="0"/>
              <a:t>在設計網頁版面時</a:t>
            </a:r>
            <a:r>
              <a:rPr lang="zh-TW" altLang="en-US" dirty="0" smtClean="0"/>
              <a:t>，可以</a:t>
            </a:r>
            <a:r>
              <a:rPr lang="zh-TW" altLang="en-US" dirty="0"/>
              <a:t>使用 </a:t>
            </a:r>
            <a:r>
              <a:rPr lang="en-US" altLang="zh-TW" dirty="0"/>
              <a:t>.col-md-offset-* </a:t>
            </a:r>
            <a:r>
              <a:rPr lang="zh-TW" altLang="en-US" dirty="0"/>
              <a:t>類別來調整</a:t>
            </a:r>
            <a:r>
              <a:rPr lang="en-US" altLang="zh-TW" dirty="0"/>
              <a:t>column</a:t>
            </a:r>
            <a:r>
              <a:rPr lang="zh-TW" altLang="en-US" dirty="0"/>
              <a:t>的位移，下面是一個例子。</a:t>
            </a:r>
            <a:endParaRPr lang="en-US" altLang="zh-TW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zh-TW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600" dirty="0" smtClean="0"/>
          </a:p>
        </p:txBody>
      </p:sp>
      <p:sp>
        <p:nvSpPr>
          <p:cNvPr id="7" name="矩形 6"/>
          <p:cNvSpPr/>
          <p:nvPr/>
        </p:nvSpPr>
        <p:spPr>
          <a:xfrm>
            <a:off x="471656" y="2348880"/>
            <a:ext cx="806078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:    &lt;div class="container"&gt;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  &lt;div class="row"&gt;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class="col-md-4"&gt;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class="col-md-4 col-md-offset-4"&gt;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      &lt;div class="row"&gt;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23: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class="col-md-3 col-md-offset-3"&gt;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24:  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class="col-md-3"&gt;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4&lt;/div&gt;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25: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26:    &lt;/div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797152"/>
            <a:ext cx="557008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P.15-15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692696"/>
            <a:ext cx="8460480" cy="60486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15-5</a:t>
            </a:r>
            <a:r>
              <a:rPr lang="zh-TW" altLang="en-US" dirty="0" smtClean="0"/>
              <a:t> </a:t>
            </a:r>
            <a:r>
              <a:rPr lang="en-US" altLang="zh-TW" dirty="0" smtClean="0"/>
              <a:t>CSS</a:t>
            </a:r>
            <a:r>
              <a:rPr lang="zh-TW" altLang="zh-TW" dirty="0" smtClean="0"/>
              <a:t>樣式</a:t>
            </a: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除</a:t>
            </a:r>
            <a:r>
              <a:rPr lang="zh-TW" altLang="zh-TW" dirty="0" smtClean="0"/>
              <a:t>了</a:t>
            </a:r>
            <a:r>
              <a:rPr lang="zh-TW" altLang="zh-TW" dirty="0"/>
              <a:t>格線系統之外，</a:t>
            </a:r>
            <a:r>
              <a:rPr lang="en-US" altLang="zh-TW" dirty="0"/>
              <a:t>Bootstrap</a:t>
            </a:r>
            <a:r>
              <a:rPr lang="zh-TW" altLang="zh-TW" dirty="0"/>
              <a:t>也針對網頁的排版、圖片、按鈕、表格、表單等元素提供許多</a:t>
            </a:r>
            <a:r>
              <a:rPr lang="en-US" altLang="zh-TW" dirty="0"/>
              <a:t>CSS</a:t>
            </a:r>
            <a:r>
              <a:rPr lang="zh-TW" altLang="zh-TW" dirty="0"/>
              <a:t>樣式，以下有簡單的</a:t>
            </a:r>
            <a:r>
              <a:rPr lang="zh-TW" altLang="zh-TW" dirty="0" smtClean="0"/>
              <a:t>介紹。</a:t>
            </a: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sz="2800" b="1" dirty="0" smtClean="0">
                <a:solidFill>
                  <a:srgbClr val="F16237"/>
                </a:solidFill>
              </a:rPr>
              <a:t>15-5-1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 排版</a:t>
            </a:r>
            <a:endParaRPr lang="zh-TW" altLang="en-US" sz="12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標題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en-US" altLang="zh-TW" sz="2000" dirty="0"/>
              <a:t>Bootstrap</a:t>
            </a:r>
            <a:r>
              <a:rPr lang="zh-TW" altLang="en-US" sz="2000" dirty="0"/>
              <a:t>支援 </a:t>
            </a:r>
            <a:r>
              <a:rPr lang="en-US" altLang="zh-TW" sz="2000" dirty="0"/>
              <a:t>&lt;h1&gt; ~ &lt;/h6&gt; </a:t>
            </a:r>
            <a:r>
              <a:rPr lang="zh-TW" altLang="en-US" sz="2000" dirty="0"/>
              <a:t>等</a:t>
            </a:r>
            <a:r>
              <a:rPr lang="en-US" altLang="zh-TW" sz="2000" dirty="0"/>
              <a:t>HTML</a:t>
            </a:r>
            <a:r>
              <a:rPr lang="zh-TW" altLang="en-US" sz="2000" dirty="0"/>
              <a:t>標題元素，並提供 </a:t>
            </a:r>
            <a:r>
              <a:rPr lang="en-US" altLang="zh-TW" sz="2000" dirty="0"/>
              <a:t>.h1 ~ .h6</a:t>
            </a:r>
            <a:r>
              <a:rPr lang="zh-TW" altLang="en-US" sz="2000" dirty="0"/>
              <a:t>類別用來設定標題</a:t>
            </a:r>
            <a:r>
              <a:rPr lang="en-US" altLang="zh-TW" sz="2000" dirty="0"/>
              <a:t>1 ~ </a:t>
            </a:r>
            <a:r>
              <a:rPr lang="zh-TW" altLang="en-US" sz="2000" dirty="0"/>
              <a:t>標題</a:t>
            </a:r>
            <a:r>
              <a:rPr lang="en-US" altLang="zh-TW" sz="2000" dirty="0"/>
              <a:t>6</a:t>
            </a:r>
            <a:r>
              <a:rPr lang="zh-TW" altLang="en-US" sz="2000" dirty="0"/>
              <a:t>，預設的字型大小為</a:t>
            </a:r>
            <a:r>
              <a:rPr lang="en-US" altLang="zh-TW" sz="2000" dirty="0"/>
              <a:t>36</a:t>
            </a:r>
            <a:r>
              <a:rPr lang="zh-TW" altLang="en-US" sz="2000" dirty="0"/>
              <a:t>、</a:t>
            </a:r>
            <a:r>
              <a:rPr lang="en-US" altLang="zh-TW" sz="2000" dirty="0"/>
              <a:t>30</a:t>
            </a:r>
            <a:r>
              <a:rPr lang="zh-TW" altLang="en-US" sz="2000" dirty="0"/>
              <a:t>、</a:t>
            </a:r>
            <a:r>
              <a:rPr lang="en-US" altLang="zh-TW" sz="2000" dirty="0"/>
              <a:t>24</a:t>
            </a:r>
            <a:r>
              <a:rPr lang="zh-TW" altLang="en-US" sz="2000" dirty="0"/>
              <a:t>、</a:t>
            </a:r>
            <a:r>
              <a:rPr lang="en-US" altLang="zh-TW" sz="2000" dirty="0"/>
              <a:t>18</a:t>
            </a:r>
            <a:r>
              <a:rPr lang="zh-TW" altLang="en-US" sz="2000" dirty="0"/>
              <a:t>、</a:t>
            </a:r>
            <a:r>
              <a:rPr lang="en-US" altLang="zh-TW" sz="2000" dirty="0"/>
              <a:t>14</a:t>
            </a:r>
            <a:r>
              <a:rPr lang="zh-TW" altLang="en-US" sz="2000" dirty="0"/>
              <a:t>、</a:t>
            </a:r>
            <a:r>
              <a:rPr lang="en-US" altLang="zh-TW" sz="2000" dirty="0"/>
              <a:t>12px</a:t>
            </a:r>
            <a:r>
              <a:rPr lang="zh-TW" altLang="en-US" sz="2000" dirty="0"/>
              <a:t>，若要設定副標題，可以加上 </a:t>
            </a:r>
            <a:r>
              <a:rPr lang="en-US" altLang="zh-TW" sz="2000" dirty="0"/>
              <a:t>&lt;small&gt; </a:t>
            </a:r>
            <a:r>
              <a:rPr lang="zh-TW" altLang="en-US" sz="2000" dirty="0"/>
              <a:t>元素或 </a:t>
            </a:r>
            <a:r>
              <a:rPr lang="en-US" altLang="zh-TW" sz="2000" dirty="0"/>
              <a:t>.small</a:t>
            </a:r>
            <a:r>
              <a:rPr lang="zh-TW" altLang="en-US" sz="2000" dirty="0"/>
              <a:t>類別。</a:t>
            </a:r>
          </a:p>
          <a:p>
            <a:pPr lvl="1">
              <a:lnSpc>
                <a:spcPct val="100000"/>
              </a:lnSpc>
            </a:pPr>
            <a:endParaRPr lang="en-US" altLang="zh-TW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</p:txBody>
      </p:sp>
      <p:sp>
        <p:nvSpPr>
          <p:cNvPr id="5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P.15-15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2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網頁主體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en-US" altLang="zh-TW" sz="2000" dirty="0" smtClean="0"/>
              <a:t>Bootstrap</a:t>
            </a:r>
            <a:r>
              <a:rPr lang="zh-TW" altLang="zh-TW" sz="2000" dirty="0"/>
              <a:t>網頁主體預設的文字大小為</a:t>
            </a:r>
            <a:r>
              <a:rPr lang="en-US" altLang="zh-TW" sz="2000" dirty="0"/>
              <a:t>14px</a:t>
            </a:r>
            <a:r>
              <a:rPr lang="zh-TW" altLang="zh-TW" sz="2000" dirty="0"/>
              <a:t>，行高為</a:t>
            </a:r>
            <a:r>
              <a:rPr lang="en-US" altLang="zh-TW" sz="2000" dirty="0"/>
              <a:t>1.428</a:t>
            </a:r>
            <a:r>
              <a:rPr lang="zh-TW" altLang="zh-TW" sz="2000" dirty="0"/>
              <a:t>，段落底部邊界為</a:t>
            </a:r>
            <a:r>
              <a:rPr lang="en-US" altLang="zh-TW" sz="2000" dirty="0"/>
              <a:t>10px</a:t>
            </a:r>
            <a:r>
              <a:rPr lang="zh-TW" altLang="zh-TW" sz="2000" dirty="0"/>
              <a:t>，若要強調某個段落，可以加上 </a:t>
            </a:r>
            <a:r>
              <a:rPr lang="en-US" altLang="zh-TW" sz="2000" b="1" dirty="0"/>
              <a:t>.lead</a:t>
            </a:r>
            <a:r>
              <a:rPr lang="zh-TW" altLang="zh-TW" sz="2000" dirty="0"/>
              <a:t>類別，例如</a:t>
            </a:r>
            <a:r>
              <a:rPr lang="en-US" altLang="zh-TW" sz="2000" dirty="0"/>
              <a:t> &lt;\Ch15\BS6.html&gt;</a:t>
            </a:r>
            <a:r>
              <a:rPr lang="zh-TW" altLang="zh-TW" sz="2000" dirty="0"/>
              <a:t>：</a:t>
            </a:r>
            <a:endParaRPr lang="en-US" altLang="zh-TW" sz="2000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802625" y="2492896"/>
            <a:ext cx="7729815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&lt;p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class="h1"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靜夜思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&lt;small&gt;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作者：李白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&lt;/small&gt;&lt;/p&gt;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床前明月光，疑是地上霜。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&lt;p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class="lead"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舉頭望明月，低頭思故鄉。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35229" y="3501008"/>
            <a:ext cx="3864606" cy="21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P.15-16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172448" cy="6192688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2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行內文字元素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en-US" altLang="zh-TW" sz="2000" dirty="0" smtClean="0"/>
              <a:t>Bootstrap</a:t>
            </a:r>
            <a:r>
              <a:rPr lang="zh-TW" altLang="zh-TW" sz="2000" dirty="0" smtClean="0"/>
              <a:t>支援 </a:t>
            </a:r>
            <a:r>
              <a:rPr lang="en-US" altLang="zh-TW" sz="2000" dirty="0" smtClean="0"/>
              <a:t>&lt;mark&gt;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&lt;del&gt;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&lt;s&gt;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&lt;u&gt;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&lt;small&gt;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&lt;</a:t>
            </a:r>
            <a:r>
              <a:rPr lang="en-US" altLang="zh-TW" sz="2000" dirty="0" err="1" smtClean="0"/>
              <a:t>em</a:t>
            </a:r>
            <a:r>
              <a:rPr lang="en-US" altLang="zh-TW" sz="2000" dirty="0" smtClean="0"/>
              <a:t>&gt;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&lt;strong&gt; </a:t>
            </a:r>
            <a:r>
              <a:rPr lang="zh-TW" altLang="zh-TW" sz="2000" dirty="0" smtClean="0"/>
              <a:t>等</a:t>
            </a:r>
            <a:r>
              <a:rPr lang="en-US" altLang="zh-TW" sz="2000" dirty="0" smtClean="0"/>
              <a:t>HTML</a:t>
            </a:r>
            <a:r>
              <a:rPr lang="zh-TW" altLang="zh-TW" sz="2000" dirty="0" smtClean="0"/>
              <a:t>元素用來設定螢光標記、刪除線、刪除線、底線、小型字、粗體、斜體。</a:t>
            </a:r>
            <a:endParaRPr lang="en-US" altLang="zh-TW" sz="2000" dirty="0" smtClean="0"/>
          </a:p>
          <a:p>
            <a:pPr marL="342900" lvl="4" indent="-342900">
              <a:lnSpc>
                <a:spcPct val="100000"/>
              </a:lnSpc>
              <a:buClr>
                <a:srgbClr val="81A042"/>
              </a:buClr>
              <a:buFont typeface="Wingdings" panose="05000000000000000000" pitchFamily="2" charset="2"/>
              <a:buChar char="l"/>
            </a:pPr>
            <a:r>
              <a:rPr lang="zh-TW" altLang="en-US" sz="2000" b="0" dirty="0" smtClean="0">
                <a:solidFill>
                  <a:schemeClr val="tx1"/>
                </a:solidFill>
              </a:rPr>
              <a:t>程式碼元素</a:t>
            </a:r>
            <a:endParaRPr lang="en-US" altLang="zh-TW" sz="2000" b="0" dirty="0" smtClean="0">
              <a:solidFill>
                <a:schemeClr val="tx1"/>
              </a:solidFill>
            </a:endParaRPr>
          </a:p>
          <a:p>
            <a:pPr lvl="5">
              <a:lnSpc>
                <a:spcPct val="100000"/>
              </a:lnSpc>
              <a:buClr>
                <a:srgbClr val="81A042"/>
              </a:buClr>
            </a:pPr>
            <a:r>
              <a:rPr lang="en-US" altLang="zh-TW" sz="2000" dirty="0"/>
              <a:t>Bootstrap</a:t>
            </a:r>
            <a:r>
              <a:rPr lang="zh-TW" altLang="zh-TW" sz="2000" dirty="0"/>
              <a:t>支援 </a:t>
            </a:r>
            <a:r>
              <a:rPr lang="en-US" altLang="zh-TW" sz="2000" dirty="0"/>
              <a:t>&lt;code&gt;</a:t>
            </a:r>
            <a:r>
              <a:rPr lang="zh-TW" altLang="zh-TW" sz="2000" dirty="0"/>
              <a:t>、</a:t>
            </a:r>
            <a:r>
              <a:rPr lang="en-US" altLang="zh-TW" sz="2000" dirty="0"/>
              <a:t>&lt;</a:t>
            </a:r>
            <a:r>
              <a:rPr lang="en-US" altLang="zh-TW" sz="2000" dirty="0" err="1"/>
              <a:t>kbd</a:t>
            </a:r>
            <a:r>
              <a:rPr lang="en-US" altLang="zh-TW" sz="2000" dirty="0"/>
              <a:t>&gt;</a:t>
            </a:r>
            <a:r>
              <a:rPr lang="zh-TW" altLang="zh-TW" sz="2000" dirty="0"/>
              <a:t>、</a:t>
            </a:r>
            <a:r>
              <a:rPr lang="en-US" altLang="zh-TW" sz="2000" dirty="0"/>
              <a:t>&lt;</a:t>
            </a:r>
            <a:r>
              <a:rPr lang="en-US" altLang="zh-TW" sz="2000" dirty="0" err="1"/>
              <a:t>var</a:t>
            </a:r>
            <a:r>
              <a:rPr lang="en-US" altLang="zh-TW" sz="2000" dirty="0"/>
              <a:t>&gt;</a:t>
            </a:r>
            <a:r>
              <a:rPr lang="zh-TW" altLang="zh-TW" sz="2000" dirty="0"/>
              <a:t>、</a:t>
            </a:r>
            <a:r>
              <a:rPr lang="en-US" altLang="zh-TW" sz="2000" dirty="0"/>
              <a:t>&lt;</a:t>
            </a:r>
            <a:r>
              <a:rPr lang="en-US" altLang="zh-TW" sz="2000" dirty="0" err="1"/>
              <a:t>samp</a:t>
            </a:r>
            <a:r>
              <a:rPr lang="en-US" altLang="zh-TW" sz="2000" dirty="0"/>
              <a:t>&gt; </a:t>
            </a:r>
            <a:r>
              <a:rPr lang="zh-TW" altLang="zh-TW" sz="2000" dirty="0"/>
              <a:t>等</a:t>
            </a:r>
            <a:r>
              <a:rPr lang="en-US" altLang="zh-TW" sz="2000" dirty="0"/>
              <a:t>HTML</a:t>
            </a:r>
            <a:r>
              <a:rPr lang="zh-TW" altLang="zh-TW" sz="2000" dirty="0"/>
              <a:t>元素用來排版程式碼，若要使用</a:t>
            </a:r>
            <a:r>
              <a:rPr lang="en-US" altLang="zh-TW" sz="2000" dirty="0"/>
              <a:t> &lt;pre&gt; </a:t>
            </a:r>
            <a:r>
              <a:rPr lang="zh-TW" altLang="zh-TW" sz="2000" dirty="0"/>
              <a:t>元素排版程式碼，可以加上 </a:t>
            </a:r>
            <a:r>
              <a:rPr lang="en-US" altLang="zh-TW" sz="2000" b="1" dirty="0"/>
              <a:t>.pre-scrollable</a:t>
            </a:r>
            <a:r>
              <a:rPr lang="zh-TW" altLang="zh-TW" sz="2000" dirty="0"/>
              <a:t>類別，將區塊最大高度設定為</a:t>
            </a:r>
            <a:r>
              <a:rPr lang="en-US" altLang="zh-TW" sz="2000" dirty="0"/>
              <a:t>350px</a:t>
            </a:r>
            <a:r>
              <a:rPr lang="zh-TW" altLang="zh-TW" sz="2000" dirty="0"/>
              <a:t>，超過的話就顯示垂直捲軸。</a:t>
            </a:r>
            <a:endParaRPr lang="en-US" altLang="zh-TW" sz="2000" b="0" dirty="0" smtClean="0">
              <a:solidFill>
                <a:schemeClr val="tx1"/>
              </a:solidFill>
            </a:endParaRPr>
          </a:p>
          <a:p>
            <a:pPr marL="457200" lvl="4" indent="-457200">
              <a:lnSpc>
                <a:spcPct val="100000"/>
              </a:lnSpc>
              <a:buClr>
                <a:srgbClr val="81A042"/>
              </a:buClr>
              <a:buFont typeface="Wingdings" panose="05000000000000000000" pitchFamily="2" charset="2"/>
              <a:buChar char="l"/>
            </a:pPr>
            <a:r>
              <a:rPr lang="zh-TW" altLang="en-US" sz="2000" b="0" dirty="0" smtClean="0">
                <a:solidFill>
                  <a:schemeClr val="tx1"/>
                </a:solidFill>
              </a:rPr>
              <a:t>對齊類別</a:t>
            </a:r>
            <a:endParaRPr lang="en-US" altLang="zh-TW" sz="2000" b="0" dirty="0" smtClean="0">
              <a:solidFill>
                <a:schemeClr val="tx1"/>
              </a:solidFill>
            </a:endParaRPr>
          </a:p>
          <a:p>
            <a:pPr lvl="5">
              <a:lnSpc>
                <a:spcPct val="100000"/>
              </a:lnSpc>
            </a:pPr>
            <a:r>
              <a:rPr lang="en-US" altLang="zh-TW" sz="2000" dirty="0"/>
              <a:t>Bootstrap</a:t>
            </a:r>
            <a:r>
              <a:rPr lang="zh-TW" altLang="zh-TW" sz="2000" dirty="0"/>
              <a:t>提供 </a:t>
            </a:r>
            <a:r>
              <a:rPr lang="en-US" altLang="zh-TW" sz="2000" b="1" dirty="0"/>
              <a:t>.text-left</a:t>
            </a:r>
            <a:r>
              <a:rPr lang="zh-TW" altLang="zh-TW" sz="2000" dirty="0"/>
              <a:t>、</a:t>
            </a:r>
            <a:r>
              <a:rPr lang="en-US" altLang="zh-TW" sz="2000" b="1" dirty="0"/>
              <a:t>.text-center</a:t>
            </a:r>
            <a:r>
              <a:rPr lang="zh-TW" altLang="zh-TW" sz="2000" dirty="0"/>
              <a:t>、</a:t>
            </a:r>
            <a:r>
              <a:rPr lang="en-US" altLang="zh-TW" sz="2000" b="1" dirty="0"/>
              <a:t>.text-right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b="1" dirty="0" smtClean="0"/>
              <a:t>.</a:t>
            </a:r>
            <a:r>
              <a:rPr lang="en-US" altLang="zh-TW" sz="2000" b="1" dirty="0"/>
              <a:t>text-justify</a:t>
            </a:r>
            <a:r>
              <a:rPr lang="zh-TW" altLang="zh-TW" sz="2000" dirty="0"/>
              <a:t>、</a:t>
            </a:r>
            <a:r>
              <a:rPr lang="en-US" altLang="zh-TW" sz="2000" b="1" dirty="0"/>
              <a:t>.text-</a:t>
            </a:r>
            <a:r>
              <a:rPr lang="en-US" altLang="zh-TW" sz="2000" b="1" dirty="0" err="1"/>
              <a:t>nowrap</a:t>
            </a:r>
            <a:r>
              <a:rPr lang="zh-TW" altLang="zh-TW" sz="2000" dirty="0"/>
              <a:t>等類別，用來設定文字靠左對齊、置中、靠右對齊、左右對齊、不換行。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1808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P.15-16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2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轉換類</a:t>
            </a:r>
            <a:r>
              <a:rPr lang="zh-TW" altLang="en-US" dirty="0"/>
              <a:t>別</a:t>
            </a:r>
            <a:r>
              <a:rPr lang="zh-TW" altLang="en-US" dirty="0" smtClean="0"/>
              <a:t>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en-US" altLang="zh-TW" sz="2000" dirty="0"/>
              <a:t>Bootstrap</a:t>
            </a:r>
            <a:r>
              <a:rPr lang="zh-TW" altLang="en-US" sz="2000" dirty="0"/>
              <a:t>提供 </a:t>
            </a:r>
            <a:r>
              <a:rPr lang="en-US" altLang="zh-TW" sz="2000" dirty="0"/>
              <a:t>.text-lowercase</a:t>
            </a:r>
            <a:r>
              <a:rPr lang="zh-TW" altLang="en-US" sz="2000" dirty="0"/>
              <a:t>、</a:t>
            </a:r>
            <a:r>
              <a:rPr lang="en-US" altLang="zh-TW" sz="2000" dirty="0"/>
              <a:t>.text-uppercase</a:t>
            </a:r>
            <a:r>
              <a:rPr lang="zh-TW" altLang="en-US" sz="2000" dirty="0"/>
              <a:t>、</a:t>
            </a:r>
            <a:r>
              <a:rPr lang="en-US" altLang="zh-TW" sz="2000" dirty="0"/>
              <a:t>.text-capitalize</a:t>
            </a:r>
            <a:r>
              <a:rPr lang="zh-TW" altLang="en-US" sz="2000" dirty="0"/>
              <a:t>等類別，用來將英文單字轉換成全部小寫、全部大寫、首字大寫，例如 </a:t>
            </a:r>
            <a:r>
              <a:rPr lang="en-US" altLang="zh-TW" sz="2000" dirty="0"/>
              <a:t>&lt;\Ch15\BS7.html&gt;</a:t>
            </a:r>
            <a:r>
              <a:rPr lang="zh-TW" altLang="en-US" sz="2000" dirty="0"/>
              <a:t>：</a:t>
            </a: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899592" y="2492896"/>
            <a:ext cx="7704856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&lt;p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class="text-center text-uppercase"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&gt;Twinkle, twinkle, little star&lt;/p&gt;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&lt;p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class="text-justify text-lowercase"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&gt;Twinkle, twinkle, little star, how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wonder what you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are!Up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above the world so high, like a diamond in the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sky.Twinkle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, twinkle, little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star,how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wonder what you are!&lt;/p&gt;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613004" y="3573016"/>
            <a:ext cx="427803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 txBox="1">
            <a:spLocks/>
          </p:cNvSpPr>
          <p:nvPr/>
        </p:nvSpPr>
        <p:spPr>
          <a:xfrm>
            <a:off x="432000" y="5098544"/>
            <a:ext cx="8244456" cy="149880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 rtl="0" eaLnBrk="1" latinLnBrk="0" hangingPunct="1">
              <a:lnSpc>
                <a:spcPct val="150000"/>
              </a:lnSpc>
              <a:spcBef>
                <a:spcPts val="800"/>
              </a:spcBef>
              <a:buClr>
                <a:schemeClr val="accent3">
                  <a:lumMod val="75000"/>
                </a:schemeClr>
              </a:buClr>
              <a:buSzPct val="100000"/>
              <a:buFontTx/>
              <a:buNone/>
              <a:defRPr kumimoji="0" sz="3200" b="1" u="none" kern="1200" baseline="0">
                <a:solidFill>
                  <a:srgbClr val="0094D4"/>
                </a:solidFill>
                <a:latin typeface="Arial" pitchFamily="34" charset="0"/>
                <a:ea typeface="+mj-ea"/>
                <a:cs typeface="+mn-cs"/>
              </a:defRPr>
            </a:lvl1pPr>
            <a:lvl2pPr marL="0" indent="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360000" indent="-360000" algn="l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defRPr kumimoji="0" sz="2400" b="1" u="dotted" kern="1200" spc="0" baseline="0">
                <a:solidFill>
                  <a:srgbClr val="0094D4"/>
                </a:solidFill>
                <a:uFill>
                  <a:solidFill>
                    <a:srgbClr val="0094D4"/>
                  </a:solidFill>
                </a:uFill>
                <a:latin typeface="+mj-ea"/>
                <a:ea typeface="+mj-ea"/>
                <a:cs typeface="+mn-cs"/>
              </a:defRPr>
            </a:lvl3pPr>
            <a:lvl4pPr marL="360000" indent="-28800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rgbClr val="AE2A7F"/>
              </a:buClr>
              <a:buSzPct val="90000"/>
              <a:buFontTx/>
              <a:buBlip>
                <a:blip r:embed="rId2"/>
              </a:buBlip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0" marR="0" indent="-360000" algn="l" defTabSz="914400" rtl="0" eaLnBrk="1" fontAlgn="auto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tabLst/>
              <a:defRPr kumimoji="0" sz="2800" b="1" kern="1200">
                <a:solidFill>
                  <a:srgbClr val="F16237"/>
                </a:solidFill>
                <a:latin typeface="+mj-ea"/>
                <a:ea typeface="+mj-ea"/>
                <a:cs typeface="+mn-cs"/>
              </a:defRPr>
            </a:lvl5pPr>
            <a:lvl6pPr marL="360000" indent="0" algn="l" rtl="0" eaLnBrk="1" latinLnBrk="0" hangingPunct="1">
              <a:lnSpc>
                <a:spcPts val="2600"/>
              </a:lnSpc>
              <a:spcBef>
                <a:spcPts val="1200"/>
              </a:spcBef>
              <a:buClr>
                <a:srgbClr val="EE7700"/>
              </a:buClr>
              <a:buFontTx/>
              <a:buNone/>
              <a:defRPr kumimoji="0" sz="22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936000" indent="-228600" algn="l" rtl="0" eaLnBrk="1" latinLnBrk="0" hangingPunct="1">
              <a:spcBef>
                <a:spcPts val="600"/>
              </a:spcBef>
              <a:buClrTx/>
              <a:buFont typeface="Wingdings" pitchFamily="2" charset="2"/>
              <a:buChar char="n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定義清單 </a:t>
            </a:r>
          </a:p>
          <a:p>
            <a:pPr lvl="5">
              <a:lnSpc>
                <a:spcPct val="100000"/>
              </a:lnSpc>
            </a:pPr>
            <a:r>
              <a:rPr lang="en-US" altLang="zh-TW" sz="1800" dirty="0" smtClean="0"/>
              <a:t>Bootstrap</a:t>
            </a:r>
            <a:r>
              <a:rPr lang="zh-TW" altLang="en-US" sz="1800" dirty="0" smtClean="0"/>
              <a:t>支援 </a:t>
            </a:r>
            <a:r>
              <a:rPr lang="en-US" altLang="zh-TW" sz="1800" dirty="0" smtClean="0"/>
              <a:t>&lt;dl&gt;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&lt;</a:t>
            </a:r>
            <a:r>
              <a:rPr lang="en-US" altLang="zh-TW" sz="1800" dirty="0" err="1" smtClean="0"/>
              <a:t>dt</a:t>
            </a:r>
            <a:r>
              <a:rPr lang="en-US" altLang="zh-TW" sz="1800" dirty="0" smtClean="0"/>
              <a:t>&gt;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&lt;</a:t>
            </a:r>
            <a:r>
              <a:rPr lang="en-US" altLang="zh-TW" sz="1800" dirty="0" err="1" smtClean="0"/>
              <a:t>dd</a:t>
            </a:r>
            <a:r>
              <a:rPr lang="en-US" altLang="zh-TW" sz="1800" dirty="0" smtClean="0"/>
              <a:t>&gt; </a:t>
            </a:r>
            <a:r>
              <a:rPr lang="zh-TW" altLang="en-US" sz="1800" dirty="0" smtClean="0"/>
              <a:t>等</a:t>
            </a:r>
            <a:r>
              <a:rPr lang="en-US" altLang="zh-TW" sz="1800" dirty="0" smtClean="0"/>
              <a:t>HTML</a:t>
            </a:r>
            <a:r>
              <a:rPr lang="zh-TW" altLang="en-US" sz="1800" dirty="0" smtClean="0"/>
              <a:t>元素用來設定定義清單，第二層資料預設會顯示在第一層資料的下一列，若要將兩者顯示在同一列，可以在 </a:t>
            </a:r>
            <a:r>
              <a:rPr lang="en-US" altLang="zh-TW" sz="1800" dirty="0" smtClean="0"/>
              <a:t>&lt;dl&gt; </a:t>
            </a:r>
            <a:r>
              <a:rPr lang="zh-TW" altLang="en-US" sz="1800" dirty="0" smtClean="0"/>
              <a:t>元素加上 </a:t>
            </a:r>
            <a:r>
              <a:rPr lang="en-US" altLang="zh-TW" sz="1800" dirty="0" smtClean="0"/>
              <a:t>.dl-horizontal</a:t>
            </a:r>
            <a:r>
              <a:rPr lang="zh-TW" altLang="en-US" sz="1800" dirty="0" smtClean="0"/>
              <a:t>類別。</a:t>
            </a:r>
            <a:endParaRPr lang="en-US" altLang="zh-TW" sz="1800" dirty="0" smtClean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P.15-17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40656" y="735380"/>
            <a:ext cx="8406704" cy="6048672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清單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en-US" altLang="zh-TW" sz="1800" dirty="0"/>
              <a:t>Bootstrap</a:t>
            </a:r>
            <a:r>
              <a:rPr lang="zh-TW" altLang="en-US" sz="1800" dirty="0"/>
              <a:t>支援 </a:t>
            </a:r>
            <a:r>
              <a:rPr lang="en-US" altLang="zh-TW" sz="1800" dirty="0"/>
              <a:t>&lt;</a:t>
            </a:r>
            <a:r>
              <a:rPr lang="en-US" altLang="zh-TW" sz="1800" dirty="0" err="1"/>
              <a:t>ul</a:t>
            </a:r>
            <a:r>
              <a:rPr lang="en-US" altLang="zh-TW" sz="1800" dirty="0"/>
              <a:t>&gt;</a:t>
            </a:r>
            <a:r>
              <a:rPr lang="zh-TW" altLang="en-US" sz="1800" dirty="0"/>
              <a:t>、</a:t>
            </a:r>
            <a:r>
              <a:rPr lang="en-US" altLang="zh-TW" sz="1800" dirty="0"/>
              <a:t>&lt;</a:t>
            </a:r>
            <a:r>
              <a:rPr lang="en-US" altLang="zh-TW" sz="1800" dirty="0" err="1"/>
              <a:t>ol</a:t>
            </a:r>
            <a:r>
              <a:rPr lang="en-US" altLang="zh-TW" sz="1800" dirty="0"/>
              <a:t>&gt;</a:t>
            </a:r>
            <a:r>
              <a:rPr lang="zh-TW" altLang="en-US" sz="1800" dirty="0"/>
              <a:t>、</a:t>
            </a:r>
            <a:r>
              <a:rPr lang="en-US" altLang="zh-TW" sz="1800" dirty="0"/>
              <a:t>&lt;li&gt; </a:t>
            </a:r>
            <a:r>
              <a:rPr lang="zh-TW" altLang="en-US" sz="1800" dirty="0"/>
              <a:t>等</a:t>
            </a:r>
            <a:r>
              <a:rPr lang="en-US" altLang="zh-TW" sz="1800" dirty="0"/>
              <a:t>HTML</a:t>
            </a:r>
            <a:r>
              <a:rPr lang="zh-TW" altLang="en-US" sz="1800" dirty="0"/>
              <a:t>元素用來設定項目符號與編號清單，若要移除項目符號或編號，可以在 </a:t>
            </a:r>
            <a:r>
              <a:rPr lang="en-US" altLang="zh-TW" sz="1800" dirty="0"/>
              <a:t>&lt;</a:t>
            </a:r>
            <a:r>
              <a:rPr lang="en-US" altLang="zh-TW" sz="1800" dirty="0" err="1"/>
              <a:t>ul</a:t>
            </a:r>
            <a:r>
              <a:rPr lang="en-US" altLang="zh-TW" sz="1800" dirty="0"/>
              <a:t>&gt; </a:t>
            </a:r>
            <a:r>
              <a:rPr lang="zh-TW" altLang="en-US" sz="1800" dirty="0"/>
              <a:t>或 </a:t>
            </a:r>
            <a:r>
              <a:rPr lang="en-US" altLang="zh-TW" sz="1800" dirty="0"/>
              <a:t>&lt;</a:t>
            </a:r>
            <a:r>
              <a:rPr lang="en-US" altLang="zh-TW" sz="1800" dirty="0" err="1"/>
              <a:t>ol</a:t>
            </a:r>
            <a:r>
              <a:rPr lang="en-US" altLang="zh-TW" sz="1800" dirty="0"/>
              <a:t>&gt; </a:t>
            </a:r>
            <a:r>
              <a:rPr lang="zh-TW" altLang="en-US" sz="1800" dirty="0"/>
              <a:t>元素加上 </a:t>
            </a:r>
            <a:r>
              <a:rPr lang="en-US" altLang="zh-TW" sz="1800" dirty="0"/>
              <a:t>.list-</a:t>
            </a:r>
            <a:r>
              <a:rPr lang="en-US" altLang="zh-TW" sz="1800" dirty="0" err="1"/>
              <a:t>unstyled</a:t>
            </a:r>
            <a:r>
              <a:rPr lang="zh-TW" altLang="en-US" sz="1800" dirty="0"/>
              <a:t>類別；若要將所有項目由左向右排成一列，可以在 </a:t>
            </a:r>
            <a:r>
              <a:rPr lang="en-US" altLang="zh-TW" sz="1800" dirty="0"/>
              <a:t>&lt;</a:t>
            </a:r>
            <a:r>
              <a:rPr lang="en-US" altLang="zh-TW" sz="1800" dirty="0" err="1"/>
              <a:t>ul</a:t>
            </a:r>
            <a:r>
              <a:rPr lang="en-US" altLang="zh-TW" sz="1800" dirty="0"/>
              <a:t>&gt; </a:t>
            </a:r>
            <a:r>
              <a:rPr lang="zh-TW" altLang="en-US" sz="1800" dirty="0"/>
              <a:t>或 </a:t>
            </a:r>
            <a:r>
              <a:rPr lang="en-US" altLang="zh-TW" sz="1800" dirty="0"/>
              <a:t>&lt;</a:t>
            </a:r>
            <a:r>
              <a:rPr lang="en-US" altLang="zh-TW" sz="1800" dirty="0" err="1"/>
              <a:t>ol</a:t>
            </a:r>
            <a:r>
              <a:rPr lang="en-US" altLang="zh-TW" sz="1800" dirty="0"/>
              <a:t>&gt; </a:t>
            </a:r>
            <a:r>
              <a:rPr lang="zh-TW" altLang="en-US" sz="1800" dirty="0"/>
              <a:t>元素加上 </a:t>
            </a:r>
            <a:r>
              <a:rPr lang="en-US" altLang="zh-TW" sz="1800" dirty="0"/>
              <a:t>.list-inline</a:t>
            </a:r>
            <a:r>
              <a:rPr lang="zh-TW" altLang="en-US" sz="1800" dirty="0"/>
              <a:t>類別，例如 </a:t>
            </a:r>
            <a:r>
              <a:rPr lang="en-US" altLang="zh-TW" sz="1800" dirty="0"/>
              <a:t>&lt;\Ch15\BS8.html&gt;</a:t>
            </a:r>
            <a:r>
              <a:rPr lang="zh-TW" altLang="en-US" sz="1800" dirty="0"/>
              <a:t>：</a:t>
            </a:r>
            <a:endParaRPr lang="en-US" altLang="zh-TW" sz="1800" dirty="0" smtClean="0"/>
          </a:p>
        </p:txBody>
      </p:sp>
      <p:sp>
        <p:nvSpPr>
          <p:cNvPr id="6" name="矩形 5"/>
          <p:cNvSpPr/>
          <p:nvPr/>
        </p:nvSpPr>
        <p:spPr>
          <a:xfrm>
            <a:off x="899592" y="2420888"/>
            <a:ext cx="7776864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&lt;li&gt;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蝶戀花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&lt;li&gt;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永遇樂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class="list-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unstyled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&lt;li&gt;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醉花陰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&lt;li&gt;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浣溪紗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class="list-inline"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&lt;li&gt;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雨霖鈴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&lt;li&gt;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采桑子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644008" y="2852936"/>
            <a:ext cx="352839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P.15-18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67544" y="692696"/>
            <a:ext cx="8316464" cy="597666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rgbClr val="F16237"/>
                </a:solidFill>
              </a:rPr>
              <a:t>15-5-2</a:t>
            </a:r>
            <a:r>
              <a:rPr lang="zh-TW" altLang="en-US" sz="2800" b="1" dirty="0">
                <a:solidFill>
                  <a:srgbClr val="F16237"/>
                </a:solidFill>
              </a:rPr>
              <a:t>　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圖片</a:t>
            </a:r>
            <a:endParaRPr lang="en-US" altLang="zh-TW" sz="16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響應式圖片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zh-TW" altLang="zh-TW" sz="2000" dirty="0" smtClean="0"/>
              <a:t>下面</a:t>
            </a:r>
            <a:r>
              <a:rPr lang="zh-TW" altLang="zh-TW" sz="2000" dirty="0"/>
              <a:t>是一個例子。</a:t>
            </a:r>
            <a:endParaRPr lang="zh-TW" altLang="en-US" sz="1600" dirty="0" smtClean="0"/>
          </a:p>
        </p:txBody>
      </p:sp>
      <p:sp>
        <p:nvSpPr>
          <p:cNvPr id="6" name="矩形 5"/>
          <p:cNvSpPr/>
          <p:nvPr/>
        </p:nvSpPr>
        <p:spPr>
          <a:xfrm>
            <a:off x="805160" y="2187441"/>
            <a:ext cx="743924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&lt;div class="container"&gt;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="flower1.jpg" 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-responsive" alt="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響應式圖片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&lt;/body&gt;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292080" y="3493301"/>
            <a:ext cx="1574562" cy="3176059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79712" y="3493301"/>
            <a:ext cx="3024336" cy="31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P.15-19</a:t>
            </a:r>
            <a:endParaRPr lang="zh-TW" altLang="en-US" dirty="0"/>
          </a:p>
        </p:txBody>
      </p:sp>
      <p:sp>
        <p:nvSpPr>
          <p:cNvPr id="7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2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圖片</a:t>
            </a:r>
            <a:r>
              <a:rPr lang="zh-TW" altLang="en-US" dirty="0"/>
              <a:t>形狀</a:t>
            </a:r>
            <a:r>
              <a:rPr lang="zh-TW" altLang="en-US" dirty="0" smtClean="0"/>
              <a:t>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zh-TW" altLang="zh-TW" sz="2000" dirty="0"/>
              <a:t>下面是一個例子。</a:t>
            </a:r>
            <a:endParaRPr lang="zh-TW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899592" y="1916832"/>
            <a:ext cx="7128792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&lt;div class="container"&gt;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="flower2.jpg"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-rounded"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alt="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圓角圖片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="flower2.jpg"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-circle"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alt="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圓形圖片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="flower2.jpg"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-thumbnail"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alt="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縮圖圖片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&lt;/body&gt;</a:t>
            </a:r>
          </a:p>
        </p:txBody>
      </p:sp>
      <p:pic>
        <p:nvPicPr>
          <p:cNvPr id="10" name="圖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2555776" y="3758616"/>
            <a:ext cx="4032448" cy="26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15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Bootstrap</a:t>
            </a:r>
          </a:p>
          <a:p>
            <a:r>
              <a:rPr lang="zh-TW" altLang="en-US" dirty="0" smtClean="0"/>
              <a:t>開發</a:t>
            </a:r>
            <a:r>
              <a:rPr lang="zh-TW" altLang="en-US" dirty="0"/>
              <a:t>響應式網頁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2627089" y="2852936"/>
            <a:ext cx="5689327" cy="2808312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15-1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 smtClean="0">
                <a:solidFill>
                  <a:srgbClr val="F16237"/>
                </a:solidFill>
                <a:hlinkClick r:id="rId3" action="ppaction://hlinksldjump"/>
              </a:rPr>
              <a:t>響應</a:t>
            </a:r>
            <a:r>
              <a:rPr lang="zh-TW" altLang="en-US" sz="2000" dirty="0">
                <a:solidFill>
                  <a:srgbClr val="F16237"/>
                </a:solidFill>
                <a:hlinkClick r:id="rId3" action="ppaction://hlinksldjump"/>
              </a:rPr>
              <a:t>式網頁設計 </a:t>
            </a:r>
            <a:r>
              <a:rPr lang="en-US" altLang="zh-TW" sz="2000" dirty="0">
                <a:solidFill>
                  <a:srgbClr val="F16237"/>
                </a:solidFill>
                <a:hlinkClick r:id="rId3" action="ppaction://hlinksldjump"/>
              </a:rPr>
              <a:t>(RWD)</a:t>
            </a:r>
            <a:endParaRPr lang="en-US" altLang="zh-TW" sz="2000" dirty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15-2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 smtClean="0">
                <a:solidFill>
                  <a:srgbClr val="F16237"/>
                </a:solidFill>
                <a:hlinkClick r:id="rId4" action="ppaction://hlinksldjump"/>
              </a:rPr>
              <a:t>撰寫</a:t>
            </a:r>
            <a:r>
              <a:rPr lang="zh-TW" altLang="en-US" sz="2000" dirty="0">
                <a:solidFill>
                  <a:srgbClr val="F16237"/>
                </a:solidFill>
                <a:hlinkClick r:id="rId4" action="ppaction://hlinksldjump"/>
              </a:rPr>
              <a:t>第一個</a:t>
            </a:r>
            <a:r>
              <a:rPr lang="en-US" altLang="zh-TW" sz="2000" dirty="0">
                <a:solidFill>
                  <a:srgbClr val="F16237"/>
                </a:solidFill>
                <a:hlinkClick r:id="rId4" action="ppaction://hlinksldjump"/>
              </a:rPr>
              <a:t>Bootstrap</a:t>
            </a:r>
            <a:r>
              <a:rPr lang="zh-TW" altLang="en-US" sz="2000" dirty="0">
                <a:solidFill>
                  <a:srgbClr val="F16237"/>
                </a:solidFill>
                <a:hlinkClick r:id="rId4" action="ppaction://hlinksldjump"/>
              </a:rPr>
              <a:t>網頁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15-3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zh-TW" altLang="en-US" sz="2000" dirty="0">
                <a:solidFill>
                  <a:srgbClr val="F16237"/>
                </a:solidFill>
                <a:hlinkClick r:id="rId5" action="ppaction://hlinksldjump"/>
              </a:rPr>
              <a:t>測試網頁在行動裝置的瀏覽結果</a:t>
            </a:r>
            <a:endParaRPr lang="zh-TW" altLang="en-US" sz="2000" dirty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>
                <a:solidFill>
                  <a:srgbClr val="F16237"/>
                </a:solidFill>
              </a:rPr>
              <a:t>15-4	</a:t>
            </a:r>
            <a:r>
              <a:rPr lang="zh-TW" altLang="en-US" sz="2000" dirty="0">
                <a:solidFill>
                  <a:srgbClr val="F16237"/>
                </a:solidFill>
                <a:hlinkClick r:id="rId6" action="ppaction://hlinksldjump"/>
              </a:rPr>
              <a:t>格線</a:t>
            </a:r>
            <a:r>
              <a:rPr lang="zh-TW" altLang="en-US" sz="2000" dirty="0" smtClean="0">
                <a:solidFill>
                  <a:srgbClr val="F16237"/>
                </a:solidFill>
                <a:hlinkClick r:id="rId6" action="ppaction://hlinksldjump"/>
              </a:rPr>
              <a:t>系統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solidFill>
                  <a:srgbClr val="F16237"/>
                </a:solidFill>
              </a:rPr>
              <a:t>15-5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r>
              <a:rPr lang="en-US" altLang="zh-TW" sz="2000" dirty="0">
                <a:solidFill>
                  <a:srgbClr val="F16237"/>
                </a:solidFill>
                <a:hlinkClick r:id="rId7" action="ppaction://hlinksldjump"/>
              </a:rPr>
              <a:t>CSS</a:t>
            </a:r>
            <a:r>
              <a:rPr lang="zh-TW" altLang="en-US" sz="2000" dirty="0" smtClean="0">
                <a:solidFill>
                  <a:srgbClr val="F16237"/>
                </a:solidFill>
                <a:hlinkClick r:id="rId7" action="ppaction://hlinksldjump"/>
              </a:rPr>
              <a:t>樣式</a:t>
            </a:r>
            <a:endParaRPr lang="en-US" altLang="zh-TW" sz="2000" dirty="0" smtClean="0">
              <a:solidFill>
                <a:srgbClr val="F16237"/>
              </a:solidFill>
            </a:endParaRPr>
          </a:p>
          <a:p>
            <a:pPr>
              <a:lnSpc>
                <a:spcPts val="3200"/>
              </a:lnSpc>
            </a:pPr>
            <a:r>
              <a:rPr lang="en-US" altLang="zh-TW" sz="2000" dirty="0">
                <a:solidFill>
                  <a:srgbClr val="F16237"/>
                </a:solidFill>
              </a:rPr>
              <a:t>15-6	</a:t>
            </a:r>
            <a:r>
              <a:rPr lang="zh-TW" altLang="en-US" sz="2000" dirty="0">
                <a:solidFill>
                  <a:srgbClr val="F16237"/>
                </a:solidFill>
                <a:hlinkClick r:id="rId8" action="ppaction://hlinksldjump"/>
              </a:rPr>
              <a:t>響應式網頁設計實例</a:t>
            </a:r>
            <a:r>
              <a:rPr lang="en-US" altLang="zh-TW" sz="2000" dirty="0">
                <a:solidFill>
                  <a:srgbClr val="F16237"/>
                </a:solidFill>
              </a:rPr>
              <a:t>	</a:t>
            </a:r>
            <a:endParaRPr lang="zh-TW" altLang="en-US" sz="2000" dirty="0">
              <a:solidFill>
                <a:srgbClr val="F16237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Part4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smtClean="0">
                <a:solidFill>
                  <a:srgbClr val="FFFF00"/>
                </a:solidFill>
              </a:rPr>
              <a:t>Bootstrap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P.15-20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67544" y="692696"/>
            <a:ext cx="8316464" cy="597666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rgbClr val="F16237"/>
                </a:solidFill>
              </a:rPr>
              <a:t>15-5-3</a:t>
            </a:r>
            <a:r>
              <a:rPr lang="zh-TW" altLang="en-US" sz="2800" b="1" dirty="0">
                <a:solidFill>
                  <a:srgbClr val="F16237"/>
                </a:solidFill>
              </a:rPr>
              <a:t>　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按鈕</a:t>
            </a:r>
            <a:endParaRPr lang="en-US" altLang="zh-TW" sz="16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建立</a:t>
            </a:r>
            <a:r>
              <a:rPr lang="zh-TW" altLang="en-US" dirty="0"/>
              <a:t>按鈕</a:t>
            </a:r>
            <a:r>
              <a:rPr lang="zh-TW" altLang="en-US" dirty="0" smtClean="0"/>
              <a:t>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zh-TW" altLang="en-US" sz="2000" dirty="0"/>
              <a:t>若要在</a:t>
            </a:r>
            <a:r>
              <a:rPr lang="en-US" altLang="zh-TW" sz="2000" dirty="0"/>
              <a:t>Bootstrap</a:t>
            </a:r>
            <a:r>
              <a:rPr lang="zh-TW" altLang="en-US" sz="2000" dirty="0"/>
              <a:t>網頁建立按鈕，可以使用 </a:t>
            </a:r>
            <a:r>
              <a:rPr lang="en-US" altLang="zh-TW" sz="2000" dirty="0"/>
              <a:t>&lt;a&gt;</a:t>
            </a:r>
            <a:r>
              <a:rPr lang="zh-TW" altLang="en-US" sz="2000" dirty="0"/>
              <a:t>、</a:t>
            </a:r>
            <a:r>
              <a:rPr lang="en-US" altLang="zh-TW" sz="2000" dirty="0"/>
              <a:t>&lt;button&gt;</a:t>
            </a:r>
            <a:r>
              <a:rPr lang="zh-TW" altLang="en-US" sz="2000" dirty="0"/>
              <a:t>、</a:t>
            </a:r>
            <a:r>
              <a:rPr lang="en-US" altLang="zh-TW" sz="2000" dirty="0"/>
              <a:t>&lt;input&gt; </a:t>
            </a:r>
            <a:r>
              <a:rPr lang="zh-TW" altLang="en-US" sz="2000" dirty="0"/>
              <a:t>等元素加上 </a:t>
            </a:r>
            <a:r>
              <a:rPr lang="en-US" altLang="zh-TW" sz="2000" dirty="0"/>
              <a:t>.</a:t>
            </a:r>
            <a:r>
              <a:rPr lang="en-US" altLang="zh-TW" sz="2000" dirty="0" err="1"/>
              <a:t>btn</a:t>
            </a:r>
            <a:r>
              <a:rPr lang="zh-TW" altLang="en-US" sz="2000" dirty="0"/>
              <a:t>和 </a:t>
            </a:r>
            <a:r>
              <a:rPr lang="en-US" altLang="zh-TW" sz="2000" dirty="0"/>
              <a:t>.</a:t>
            </a:r>
            <a:r>
              <a:rPr lang="en-US" altLang="zh-TW" sz="2000" dirty="0" err="1"/>
              <a:t>btn</a:t>
            </a:r>
            <a:r>
              <a:rPr lang="en-US" altLang="zh-TW" sz="2000" dirty="0"/>
              <a:t>-default</a:t>
            </a:r>
            <a:r>
              <a:rPr lang="zh-TW" altLang="en-US" sz="2000" dirty="0"/>
              <a:t>類別，例如 </a:t>
            </a:r>
            <a:r>
              <a:rPr lang="en-US" altLang="zh-TW" sz="2000" dirty="0"/>
              <a:t>&lt;\Ch15\btn1.html&gt;</a:t>
            </a:r>
            <a:r>
              <a:rPr lang="zh-TW" altLang="en-US" sz="2000" dirty="0"/>
              <a:t>：</a:t>
            </a:r>
            <a:endParaRPr lang="zh-TW" altLang="en-US" sz="1600" dirty="0" smtClean="0"/>
          </a:p>
        </p:txBody>
      </p:sp>
      <p:sp>
        <p:nvSpPr>
          <p:cNvPr id="6" name="矩形 5"/>
          <p:cNvSpPr/>
          <p:nvPr/>
        </p:nvSpPr>
        <p:spPr>
          <a:xfrm>
            <a:off x="899592" y="2852936"/>
            <a:ext cx="693519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="#" role="button"&gt;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1&lt;/a&gt;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type="submit"&gt;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&lt;input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type="button" value="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&lt;input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type="submit" value="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4"&gt;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627784" y="4052664"/>
            <a:ext cx="360040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P.15-20~21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31746"/>
            <a:ext cx="8460480" cy="1800200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2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按鈕樣式類</a:t>
            </a:r>
            <a:r>
              <a:rPr lang="zh-TW" altLang="en-US" dirty="0"/>
              <a:t>別</a:t>
            </a:r>
            <a:r>
              <a:rPr lang="zh-TW" altLang="en-US" dirty="0" smtClean="0"/>
              <a:t>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en-US" altLang="zh-TW" dirty="0"/>
              <a:t>Bootstrap</a:t>
            </a:r>
            <a:r>
              <a:rPr lang="zh-TW" altLang="zh-TW" dirty="0"/>
              <a:t>提供如下類別用來設定按鈕的顏色以表示不同的意義</a:t>
            </a:r>
            <a:r>
              <a:rPr lang="zh-TW" altLang="zh-TW" sz="2000" dirty="0" smtClean="0"/>
              <a:t>。</a:t>
            </a:r>
            <a:endParaRPr lang="zh-TW" altLang="en-US" sz="1600" dirty="0"/>
          </a:p>
        </p:txBody>
      </p:sp>
      <p:sp>
        <p:nvSpPr>
          <p:cNvPr id="6" name="內容版面配置區 7"/>
          <p:cNvSpPr txBox="1">
            <a:spLocks/>
          </p:cNvSpPr>
          <p:nvPr/>
        </p:nvSpPr>
        <p:spPr>
          <a:xfrm>
            <a:off x="432000" y="3924589"/>
            <a:ext cx="8460480" cy="158417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 rtl="0" eaLnBrk="1" latinLnBrk="0" hangingPunct="1">
              <a:lnSpc>
                <a:spcPct val="150000"/>
              </a:lnSpc>
              <a:spcBef>
                <a:spcPts val="800"/>
              </a:spcBef>
              <a:buClr>
                <a:schemeClr val="accent3">
                  <a:lumMod val="75000"/>
                </a:schemeClr>
              </a:buClr>
              <a:buSzPct val="100000"/>
              <a:buFontTx/>
              <a:buNone/>
              <a:defRPr kumimoji="0" sz="3200" b="1" u="none" kern="1200" baseline="0">
                <a:solidFill>
                  <a:srgbClr val="0094D4"/>
                </a:solidFill>
                <a:latin typeface="Arial" pitchFamily="34" charset="0"/>
                <a:ea typeface="+mj-ea"/>
                <a:cs typeface="+mn-cs"/>
              </a:defRPr>
            </a:lvl1pPr>
            <a:lvl2pPr marL="0" indent="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360000" indent="-360000" algn="l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defRPr kumimoji="0" sz="2400" b="1" u="dotted" kern="1200" spc="0" baseline="0">
                <a:solidFill>
                  <a:srgbClr val="0094D4"/>
                </a:solidFill>
                <a:uFill>
                  <a:solidFill>
                    <a:srgbClr val="0094D4"/>
                  </a:solidFill>
                </a:uFill>
                <a:latin typeface="+mj-ea"/>
                <a:ea typeface="+mj-ea"/>
                <a:cs typeface="+mn-cs"/>
              </a:defRPr>
            </a:lvl3pPr>
            <a:lvl4pPr marL="360000" indent="-28800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rgbClr val="AE2A7F"/>
              </a:buClr>
              <a:buSzPct val="90000"/>
              <a:buFontTx/>
              <a:buBlip>
                <a:blip r:embed="rId2"/>
              </a:buBlip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0" marR="0" indent="-360000" algn="l" defTabSz="914400" rtl="0" eaLnBrk="1" fontAlgn="auto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tabLst/>
              <a:defRPr kumimoji="0" sz="2800" b="1" kern="1200">
                <a:solidFill>
                  <a:srgbClr val="F16237"/>
                </a:solidFill>
                <a:latin typeface="+mj-ea"/>
                <a:ea typeface="+mj-ea"/>
                <a:cs typeface="+mn-cs"/>
              </a:defRPr>
            </a:lvl5pPr>
            <a:lvl6pPr marL="360000" indent="0" algn="l" rtl="0" eaLnBrk="1" latinLnBrk="0" hangingPunct="1">
              <a:lnSpc>
                <a:spcPts val="2600"/>
              </a:lnSpc>
              <a:spcBef>
                <a:spcPts val="1200"/>
              </a:spcBef>
              <a:buClr>
                <a:srgbClr val="EE7700"/>
              </a:buClr>
              <a:buFontTx/>
              <a:buNone/>
              <a:defRPr kumimoji="0" sz="22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936000" indent="-228600" algn="l" rtl="0" eaLnBrk="1" latinLnBrk="0" hangingPunct="1">
              <a:spcBef>
                <a:spcPts val="600"/>
              </a:spcBef>
              <a:buClrTx/>
              <a:buFont typeface="Wingdings" pitchFamily="2" charset="2"/>
              <a:buChar char="n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2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按鈕大小類別 </a:t>
            </a:r>
          </a:p>
          <a:p>
            <a:pPr lvl="5">
              <a:lnSpc>
                <a:spcPct val="100000"/>
              </a:lnSpc>
            </a:pPr>
            <a:r>
              <a:rPr lang="en-US" altLang="zh-TW" dirty="0" smtClean="0"/>
              <a:t>Bootstrap</a:t>
            </a:r>
            <a:r>
              <a:rPr lang="zh-TW" altLang="zh-TW" dirty="0" smtClean="0"/>
              <a:t>提供如下類別用來設定按鈕的大小</a:t>
            </a:r>
            <a:r>
              <a:rPr lang="zh-TW" altLang="zh-TW" sz="2000" dirty="0" smtClean="0"/>
              <a:t>。</a:t>
            </a:r>
            <a:endParaRPr lang="zh-TW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219950"/>
            <a:ext cx="6912768" cy="150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32" y="1772816"/>
            <a:ext cx="682117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6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P.15-21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7452368" cy="2952328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endParaRPr lang="zh-TW" altLang="en-US" sz="12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按鈕啟動與停用類別 </a:t>
            </a:r>
            <a:endParaRPr lang="zh-TW" altLang="en-US" dirty="0"/>
          </a:p>
          <a:p>
            <a:pPr lvl="5">
              <a:lnSpc>
                <a:spcPct val="100000"/>
              </a:lnSpc>
            </a:pPr>
            <a:r>
              <a:rPr lang="zh-TW" altLang="zh-TW" dirty="0" smtClean="0"/>
              <a:t>要</a:t>
            </a:r>
            <a:r>
              <a:rPr lang="zh-TW" altLang="zh-TW" dirty="0"/>
              <a:t>將按鈕設定為啟用，可以加上 </a:t>
            </a:r>
            <a:r>
              <a:rPr lang="en-US" altLang="zh-TW" b="1" dirty="0"/>
              <a:t>.active</a:t>
            </a:r>
            <a:r>
              <a:rPr lang="zh-TW" altLang="zh-TW" dirty="0" smtClean="0"/>
              <a:t>類別；</a:t>
            </a:r>
            <a:r>
              <a:rPr lang="zh-TW" altLang="zh-TW" dirty="0"/>
              <a:t>相反的，若要將按鈕設定為停用，可以加上 </a:t>
            </a:r>
            <a:r>
              <a:rPr lang="en-US" altLang="zh-TW" b="1" dirty="0"/>
              <a:t>.disabled</a:t>
            </a:r>
            <a:r>
              <a:rPr lang="zh-TW" altLang="zh-TW" dirty="0" smtClean="0"/>
              <a:t>類別，例</a:t>
            </a:r>
            <a:r>
              <a:rPr lang="zh-TW" altLang="en-US" dirty="0" smtClean="0"/>
              <a:t>如</a:t>
            </a:r>
            <a:r>
              <a:rPr lang="en-US" altLang="zh-TW" dirty="0" smtClean="0"/>
              <a:t>&lt;\</a:t>
            </a:r>
            <a:r>
              <a:rPr lang="en-US" altLang="zh-TW" dirty="0"/>
              <a:t>Ch15\btn2.html&gt;</a:t>
            </a:r>
            <a:r>
              <a:rPr lang="zh-TW" altLang="zh-TW" dirty="0"/>
              <a:t>：</a:t>
            </a:r>
            <a:endParaRPr lang="zh-TW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805160" y="2564904"/>
            <a:ext cx="7007200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預設按鈕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-warning"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警告按鈕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-danger"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危險按鈕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-link"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超連結按鈕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btn-xs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特小按鈕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btn-sm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小按鈕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btn-lg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大按鈕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 active"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啟用按鈕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&lt;button type="button"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 disabled"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停用按鈕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80568" y="4728302"/>
            <a:ext cx="3456384" cy="17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P.15-22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67544" y="692696"/>
            <a:ext cx="8316464" cy="597666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rgbClr val="F16237"/>
                </a:solidFill>
              </a:rPr>
              <a:t>15-5-4</a:t>
            </a:r>
            <a:r>
              <a:rPr lang="zh-TW" altLang="en-US" sz="2800" b="1" dirty="0">
                <a:solidFill>
                  <a:srgbClr val="F16237"/>
                </a:solidFill>
              </a:rPr>
              <a:t>　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表格</a:t>
            </a:r>
            <a:endParaRPr lang="en-US" altLang="zh-TW" sz="1600" dirty="0" smtClean="0"/>
          </a:p>
          <a:p>
            <a:pPr lvl="1">
              <a:lnSpc>
                <a:spcPct val="100000"/>
              </a:lnSpc>
            </a:pPr>
            <a:r>
              <a:rPr lang="en-US" altLang="zh-TW" dirty="0"/>
              <a:t>Bootstrap</a:t>
            </a:r>
            <a:r>
              <a:rPr lang="zh-TW" altLang="zh-TW" dirty="0"/>
              <a:t>支援</a:t>
            </a:r>
            <a:r>
              <a:rPr lang="en-US" altLang="zh-TW" dirty="0"/>
              <a:t> &lt;table&gt;</a:t>
            </a:r>
            <a:r>
              <a:rPr lang="zh-TW" altLang="zh-TW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tr</a:t>
            </a:r>
            <a:r>
              <a:rPr lang="en-US" altLang="zh-TW" dirty="0"/>
              <a:t>&gt;</a:t>
            </a:r>
            <a:r>
              <a:rPr lang="zh-TW" altLang="zh-TW" dirty="0"/>
              <a:t>、</a:t>
            </a:r>
            <a:r>
              <a:rPr lang="en-US" altLang="zh-TW" dirty="0"/>
              <a:t>&lt;td&gt;</a:t>
            </a:r>
            <a:r>
              <a:rPr lang="zh-TW" altLang="zh-TW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r>
              <a:rPr lang="zh-TW" altLang="zh-TW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thead</a:t>
            </a:r>
            <a:r>
              <a:rPr lang="en-US" altLang="zh-TW" dirty="0"/>
              <a:t>&gt;</a:t>
            </a:r>
            <a:r>
              <a:rPr lang="zh-TW" altLang="zh-TW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tbody</a:t>
            </a:r>
            <a:r>
              <a:rPr lang="en-US" altLang="zh-TW" dirty="0"/>
              <a:t>&gt;</a:t>
            </a:r>
            <a:r>
              <a:rPr lang="zh-TW" altLang="zh-TW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tfoot</a:t>
            </a:r>
            <a:r>
              <a:rPr lang="en-US" altLang="zh-TW" dirty="0"/>
              <a:t>&gt;</a:t>
            </a:r>
            <a:r>
              <a:rPr lang="zh-TW" altLang="zh-TW" dirty="0"/>
              <a:t>、</a:t>
            </a:r>
            <a:r>
              <a:rPr lang="en-US" altLang="zh-TW" dirty="0"/>
              <a:t>&lt;caption&gt; </a:t>
            </a:r>
            <a:r>
              <a:rPr lang="zh-TW" altLang="zh-TW" dirty="0"/>
              <a:t>等</a:t>
            </a:r>
            <a:r>
              <a:rPr lang="en-US" altLang="zh-TW" dirty="0"/>
              <a:t>HTML</a:t>
            </a:r>
            <a:r>
              <a:rPr lang="zh-TW" altLang="zh-TW" dirty="0"/>
              <a:t>元素用來設定表格，並提供如下類別用來設定格式與效果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.table</a:t>
            </a: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.table-striped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.table-bordered</a:t>
            </a: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.table-hover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.table-condensed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488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P.15-23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範例</a:t>
            </a:r>
            <a:r>
              <a:rPr lang="zh-TW" altLang="en-US" dirty="0"/>
              <a:t>一：表格主體顯示交替的</a:t>
            </a:r>
            <a:r>
              <a:rPr lang="zh-TW" altLang="en-US" dirty="0" smtClean="0"/>
              <a:t>顏色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99592" y="1047502"/>
            <a:ext cx="6912768" cy="5693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&lt;table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class="table table-striped"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thead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星座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星座花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thead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tbody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水瓶座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瑪格麗特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(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理性、自由的情人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)&lt;/td&gt;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雙魚座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鬱金香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(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體貼、浪漫的情人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)&lt;/td&gt;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牡羊座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木堇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(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熱情、樂觀的情人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)&lt;/td&gt;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金牛座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矮牽牛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(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堅真不移的情人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)&lt;/td&gt;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tbody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&lt;/table&gt; </a:t>
            </a:r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068960"/>
            <a:ext cx="2736304" cy="252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P.15-25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67544" y="692696"/>
            <a:ext cx="8316464" cy="597666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rgbClr val="F16237"/>
                </a:solidFill>
              </a:rPr>
              <a:t>15-5-5</a:t>
            </a:r>
            <a:r>
              <a:rPr lang="zh-TW" altLang="en-US" sz="2800" b="1" dirty="0">
                <a:solidFill>
                  <a:srgbClr val="F16237"/>
                </a:solidFill>
              </a:rPr>
              <a:t>　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表單</a:t>
            </a:r>
            <a:endParaRPr lang="en-US" altLang="zh-TW" sz="1600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基本表單</a:t>
            </a:r>
            <a:endParaRPr lang="en-US" altLang="zh-TW" dirty="0" smtClean="0"/>
          </a:p>
          <a:p>
            <a:pPr lvl="5">
              <a:lnSpc>
                <a:spcPct val="100000"/>
              </a:lnSpc>
            </a:pPr>
            <a:r>
              <a:rPr lang="zh-TW" altLang="en-US" sz="2000" dirty="0"/>
              <a:t>下面是一個例子 </a:t>
            </a:r>
            <a:r>
              <a:rPr lang="en-US" altLang="zh-TW" sz="2000" dirty="0"/>
              <a:t>&lt;\Ch15\BS11.html&gt;</a:t>
            </a:r>
            <a:r>
              <a:rPr lang="zh-TW" altLang="en-US" sz="2000" dirty="0"/>
              <a:t>，表單元素預設的寬度為</a:t>
            </a:r>
            <a:r>
              <a:rPr lang="en-US" altLang="zh-TW" sz="2000" dirty="0"/>
              <a:t>100%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6" name="矩形 5"/>
          <p:cNvSpPr/>
          <p:nvPr/>
        </p:nvSpPr>
        <p:spPr>
          <a:xfrm>
            <a:off x="983924" y="2420888"/>
            <a:ext cx="7548516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&lt;form&gt;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class="form-group"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&lt;label for="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userEmail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電子郵件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&lt;input type="email"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class="form-control"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id="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userEmail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class="form-group"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&lt;label for="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userPWD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密碼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&lt;input type="password"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class="form-control"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id="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userPWD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&lt;button type="submit" class="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btn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-default"&gt;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送出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&lt;/button&gt;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&lt;/form&gt;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192" y="2564903"/>
            <a:ext cx="2160240" cy="21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0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P.15-28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67544" y="692696"/>
            <a:ext cx="8316464" cy="5976664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表單控制項</a:t>
            </a:r>
            <a:endParaRPr lang="en-US" altLang="zh-TW" dirty="0" smtClean="0"/>
          </a:p>
          <a:p>
            <a:pPr marL="817200" lvl="5" indent="-4572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1800" dirty="0"/>
              <a:t>Bootstrap</a:t>
            </a:r>
            <a:r>
              <a:rPr lang="zh-TW" altLang="zh-TW" sz="1800" dirty="0"/>
              <a:t>支援所有以文字為主的表單輸入欄位，也就是</a:t>
            </a:r>
            <a:r>
              <a:rPr lang="en-US" altLang="zh-TW" sz="1800" dirty="0"/>
              <a:t> &lt;input&gt; </a:t>
            </a:r>
            <a:r>
              <a:rPr lang="zh-TW" altLang="zh-TW" sz="1800" dirty="0"/>
              <a:t>元素的</a:t>
            </a:r>
            <a:r>
              <a:rPr lang="en-US" altLang="zh-TW" sz="1800" dirty="0"/>
              <a:t>type</a:t>
            </a:r>
            <a:r>
              <a:rPr lang="zh-TW" altLang="zh-TW" sz="1800" dirty="0"/>
              <a:t>屬性為</a:t>
            </a:r>
            <a:r>
              <a:rPr lang="en-US" altLang="zh-TW" sz="1800" dirty="0"/>
              <a:t>text</a:t>
            </a:r>
            <a:r>
              <a:rPr lang="zh-TW" altLang="zh-TW" sz="1800" dirty="0"/>
              <a:t>、</a:t>
            </a:r>
            <a:r>
              <a:rPr lang="en-US" altLang="zh-TW" sz="1800" dirty="0"/>
              <a:t>password</a:t>
            </a:r>
            <a:r>
              <a:rPr lang="zh-TW" altLang="zh-TW" sz="1800" dirty="0"/>
              <a:t>、</a:t>
            </a:r>
            <a:r>
              <a:rPr lang="en-US" altLang="zh-TW" sz="1800" dirty="0" err="1"/>
              <a:t>datetime</a:t>
            </a:r>
            <a:r>
              <a:rPr lang="zh-TW" altLang="zh-TW" sz="1800" dirty="0"/>
              <a:t>、</a:t>
            </a:r>
            <a:r>
              <a:rPr lang="en-US" altLang="zh-TW" sz="1800" dirty="0" err="1"/>
              <a:t>datetime</a:t>
            </a:r>
            <a:r>
              <a:rPr lang="en-US" altLang="zh-TW" sz="1800" dirty="0"/>
              <a:t>-local</a:t>
            </a:r>
            <a:r>
              <a:rPr lang="zh-TW" altLang="zh-TW" sz="1800" dirty="0"/>
              <a:t>、</a:t>
            </a:r>
            <a:r>
              <a:rPr lang="en-US" altLang="zh-TW" sz="1800" dirty="0"/>
              <a:t>date</a:t>
            </a:r>
            <a:r>
              <a:rPr lang="zh-TW" altLang="zh-TW" sz="1800" dirty="0"/>
              <a:t>、</a:t>
            </a:r>
            <a:r>
              <a:rPr lang="en-US" altLang="zh-TW" sz="1800" dirty="0"/>
              <a:t>month</a:t>
            </a:r>
            <a:r>
              <a:rPr lang="zh-TW" altLang="zh-TW" sz="1800" dirty="0"/>
              <a:t>、</a:t>
            </a:r>
            <a:r>
              <a:rPr lang="en-US" altLang="zh-TW" sz="1800" dirty="0"/>
              <a:t>time</a:t>
            </a:r>
            <a:r>
              <a:rPr lang="zh-TW" altLang="zh-TW" sz="1800" dirty="0"/>
              <a:t>、</a:t>
            </a:r>
            <a:r>
              <a:rPr lang="en-US" altLang="zh-TW" sz="1800" dirty="0"/>
              <a:t>week</a:t>
            </a:r>
            <a:r>
              <a:rPr lang="zh-TW" altLang="zh-TW" sz="1800" dirty="0"/>
              <a:t>、</a:t>
            </a:r>
            <a:r>
              <a:rPr lang="en-US" altLang="zh-TW" sz="1800" dirty="0"/>
              <a:t>number</a:t>
            </a:r>
            <a:r>
              <a:rPr lang="zh-TW" altLang="zh-TW" sz="1800" dirty="0"/>
              <a:t>、</a:t>
            </a:r>
            <a:r>
              <a:rPr lang="en-US" altLang="zh-TW" sz="1800" dirty="0"/>
              <a:t>email</a:t>
            </a:r>
            <a:r>
              <a:rPr lang="zh-TW" altLang="zh-TW" sz="1800" dirty="0"/>
              <a:t>、</a:t>
            </a:r>
            <a:r>
              <a:rPr lang="en-US" altLang="zh-TW" sz="1800" dirty="0" err="1"/>
              <a:t>url</a:t>
            </a:r>
            <a:r>
              <a:rPr lang="zh-TW" altLang="zh-TW" sz="1800" dirty="0"/>
              <a:t>、</a:t>
            </a:r>
            <a:r>
              <a:rPr lang="en-US" altLang="zh-TW" sz="1800" dirty="0"/>
              <a:t>search</a:t>
            </a:r>
            <a:r>
              <a:rPr lang="zh-TW" altLang="zh-TW" sz="1800" dirty="0"/>
              <a:t>、</a:t>
            </a:r>
            <a:r>
              <a:rPr lang="en-US" altLang="zh-TW" sz="1800" dirty="0" err="1"/>
              <a:t>tel</a:t>
            </a:r>
            <a:r>
              <a:rPr lang="zh-TW" altLang="zh-TW" sz="1800" dirty="0"/>
              <a:t>、</a:t>
            </a:r>
            <a:r>
              <a:rPr lang="en-US" altLang="zh-TW" sz="1800" dirty="0"/>
              <a:t>color</a:t>
            </a:r>
            <a:r>
              <a:rPr lang="zh-TW" altLang="zh-TW" sz="1800" dirty="0" smtClean="0"/>
              <a:t>等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pPr marL="817200" lvl="5" indent="-4572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1800" dirty="0"/>
              <a:t>Bootstrap</a:t>
            </a:r>
            <a:r>
              <a:rPr lang="zh-TW" altLang="zh-TW" sz="1800" dirty="0"/>
              <a:t>支援的選項按鈕要放在容器中，並加上 </a:t>
            </a:r>
            <a:r>
              <a:rPr lang="en-US" altLang="zh-TW" sz="1800" b="1" dirty="0"/>
              <a:t>.radio</a:t>
            </a:r>
            <a:r>
              <a:rPr lang="zh-TW" altLang="zh-TW" sz="1800" dirty="0" smtClean="0"/>
              <a:t>類別</a:t>
            </a:r>
            <a:r>
              <a:rPr lang="zh-TW" altLang="zh-TW" sz="1800" dirty="0"/>
              <a:t>，例如：</a:t>
            </a:r>
            <a:endParaRPr lang="en-US" altLang="zh-TW" sz="1800" dirty="0"/>
          </a:p>
        </p:txBody>
      </p:sp>
      <p:sp>
        <p:nvSpPr>
          <p:cNvPr id="6" name="矩形 5"/>
          <p:cNvSpPr/>
          <p:nvPr/>
        </p:nvSpPr>
        <p:spPr>
          <a:xfrm>
            <a:off x="884146" y="2636912"/>
            <a:ext cx="757628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class="radio"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&lt;label&gt;&lt;input type="radio" name="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userAge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value="age1"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checked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未滿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歲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class="radio"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&lt;label&gt;&lt;input type="radio" name="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userAge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value="age2"&gt;20 ~ 30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歲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class="radio disabled"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&lt;label&gt;&lt;input type="radio" name="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userAge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value="age3"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disabled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超過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30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歲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15816" y="4827843"/>
            <a:ext cx="3384376" cy="15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P.15-29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377764" y="845721"/>
            <a:ext cx="8154676" cy="5976664"/>
          </a:xfrm>
        </p:spPr>
        <p:txBody>
          <a:bodyPr/>
          <a:lstStyle/>
          <a:p>
            <a:pPr marL="817200" lvl="5" indent="-4572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000" dirty="0" smtClean="0"/>
              <a:t>Bootstrap</a:t>
            </a:r>
            <a:r>
              <a:rPr lang="zh-TW" altLang="zh-TW" sz="2000" dirty="0"/>
              <a:t>支援的選項按鈕要放在容器中，並加上  </a:t>
            </a:r>
            <a:r>
              <a:rPr lang="en-US" altLang="zh-TW" sz="2000" b="1" dirty="0"/>
              <a:t>.</a:t>
            </a:r>
            <a:r>
              <a:rPr lang="en-US" altLang="zh-TW" sz="2000" b="1" dirty="0" smtClean="0"/>
              <a:t>checkbox</a:t>
            </a:r>
            <a:r>
              <a:rPr lang="zh-TW" altLang="zh-TW" sz="2000" dirty="0" smtClean="0"/>
              <a:t>類別</a:t>
            </a:r>
            <a:r>
              <a:rPr lang="zh-TW" altLang="zh-TW" sz="2000" dirty="0"/>
              <a:t>，例如</a:t>
            </a:r>
            <a:r>
              <a:rPr lang="zh-TW" altLang="zh-TW" sz="2000" dirty="0" smtClean="0"/>
              <a:t>：</a:t>
            </a:r>
            <a:endParaRPr lang="en-US" altLang="zh-TW" sz="2000" dirty="0" smtClean="0"/>
          </a:p>
          <a:p>
            <a:pPr lvl="5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</a:pPr>
            <a:endParaRPr lang="en-US" altLang="zh-TW" sz="1600" dirty="0"/>
          </a:p>
        </p:txBody>
      </p:sp>
      <p:sp>
        <p:nvSpPr>
          <p:cNvPr id="6" name="矩形 5"/>
          <p:cNvSpPr/>
          <p:nvPr/>
        </p:nvSpPr>
        <p:spPr>
          <a:xfrm>
            <a:off x="899592" y="1688400"/>
            <a:ext cx="7488832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class="checkbox"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&lt;label&gt;&lt;input type="checkbox" name="interest" value="i1" checked&gt;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閱讀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checkbox"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&lt;label&gt;&lt;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input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type="checkbox" name="interest" value="i2"&gt;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旅行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class="checkbox disabled"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&lt;label&gt;&lt;input type="checkbox" name="interest" value="i3"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disabled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音樂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&lt;/div&gt;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71651" y="3981866"/>
            <a:ext cx="3744714" cy="16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4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P.15-30</a:t>
            </a:r>
            <a:endParaRPr lang="zh-TW" altLang="en-US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67544" y="908720"/>
            <a:ext cx="8316464" cy="5760640"/>
          </a:xfrm>
        </p:spPr>
        <p:txBody>
          <a:bodyPr/>
          <a:lstStyle/>
          <a:p>
            <a:pPr marL="817200" lvl="5" indent="-4572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000" dirty="0" smtClean="0"/>
              <a:t>Bootstrap</a:t>
            </a:r>
            <a:r>
              <a:rPr lang="zh-TW" altLang="zh-TW" sz="2000" dirty="0"/>
              <a:t>支援</a:t>
            </a:r>
            <a:r>
              <a:rPr lang="en-US" altLang="zh-TW" sz="2000" dirty="0"/>
              <a:t> &lt;</a:t>
            </a:r>
            <a:r>
              <a:rPr lang="en-US" altLang="zh-TW" sz="2000" dirty="0" err="1"/>
              <a:t>textarea</a:t>
            </a:r>
            <a:r>
              <a:rPr lang="en-US" altLang="zh-TW" sz="2000" dirty="0"/>
              <a:t>&gt; </a:t>
            </a:r>
            <a:r>
              <a:rPr lang="zh-TW" altLang="zh-TW" sz="2000" dirty="0"/>
              <a:t>元素用來建立多行文字</a:t>
            </a:r>
            <a:r>
              <a:rPr lang="zh-TW" altLang="zh-TW" sz="2000" dirty="0" smtClean="0"/>
              <a:t>方塊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marL="817200" lvl="5" indent="-4572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000" dirty="0"/>
              <a:t>Bootstrap</a:t>
            </a:r>
            <a:r>
              <a:rPr lang="zh-TW" altLang="zh-TW" sz="2000" dirty="0"/>
              <a:t>支援 </a:t>
            </a:r>
            <a:r>
              <a:rPr lang="en-US" altLang="zh-TW" sz="2000" dirty="0"/>
              <a:t>&lt;select&gt; </a:t>
            </a:r>
            <a:r>
              <a:rPr lang="zh-TW" altLang="zh-TW" sz="2000" dirty="0"/>
              <a:t>和</a:t>
            </a:r>
            <a:r>
              <a:rPr lang="en-US" altLang="zh-TW" sz="2000" dirty="0"/>
              <a:t> &lt;option&gt; </a:t>
            </a:r>
            <a:r>
              <a:rPr lang="zh-TW" altLang="zh-TW" sz="2000" dirty="0"/>
              <a:t>元素用來建立下拉式</a:t>
            </a:r>
            <a:r>
              <a:rPr lang="zh-TW" altLang="zh-TW" sz="2000" dirty="0" smtClean="0"/>
              <a:t>功能表</a:t>
            </a:r>
            <a:r>
              <a:rPr lang="zh-TW" altLang="zh-TW" sz="2000" dirty="0"/>
              <a:t>，例如</a:t>
            </a:r>
            <a:r>
              <a:rPr lang="zh-TW" altLang="zh-TW" sz="2000" dirty="0" smtClean="0"/>
              <a:t>：</a:t>
            </a:r>
            <a:endParaRPr lang="en-US" altLang="zh-TW" sz="2000" dirty="0"/>
          </a:p>
        </p:txBody>
      </p:sp>
      <p:sp>
        <p:nvSpPr>
          <p:cNvPr id="6" name="矩形 5"/>
          <p:cNvSpPr/>
          <p:nvPr/>
        </p:nvSpPr>
        <p:spPr>
          <a:xfrm>
            <a:off x="899592" y="2132856"/>
            <a:ext cx="7488832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01:&lt;form&gt;	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&lt;div class="form-group"&gt;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&lt;label for="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userTrouble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您使用手機時最常碰到哪些問題？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textarea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class="form-control" id="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userTrouble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rows="2"&gt;&lt;/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textarea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&lt;div class="form-group"&gt;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  &lt;label for="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userAge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請選擇您的年齡層：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&lt;/label&gt;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&lt;select class="form-control" id="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userAge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&lt;option value="age1"&gt;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未滿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歲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  &lt;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option value="age2"&gt;20 ~ 30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歲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&lt;option value="age3"&gt;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超過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30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歲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&lt;/select&gt;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14:&lt;/form&gt;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55976" y="4077072"/>
            <a:ext cx="3173125" cy="24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P.15-31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r>
              <a:rPr lang="en-US" altLang="zh-TW" dirty="0" smtClean="0"/>
              <a:t>15-6</a:t>
            </a:r>
            <a:r>
              <a:rPr lang="zh-TW" altLang="en-US" dirty="0" smtClean="0"/>
              <a:t> </a:t>
            </a:r>
            <a:r>
              <a:rPr lang="zh-TW" altLang="zh-TW" dirty="0" smtClean="0"/>
              <a:t>響應</a:t>
            </a:r>
            <a:r>
              <a:rPr lang="zh-TW" altLang="zh-TW" dirty="0"/>
              <a:t>式網頁設計實例</a:t>
            </a:r>
            <a:endParaRPr lang="en-US" altLang="zh-TW" dirty="0" smtClean="0"/>
          </a:p>
          <a:p>
            <a:pPr lvl="1">
              <a:spcBef>
                <a:spcPts val="300"/>
              </a:spcBef>
            </a:pPr>
            <a:r>
              <a:rPr lang="zh-TW" altLang="zh-TW" dirty="0"/>
              <a:t>在本節中，我們將透過下面的例子示範響應式網頁</a:t>
            </a:r>
            <a:r>
              <a:rPr lang="zh-TW" altLang="zh-TW" dirty="0" smtClean="0"/>
              <a:t>設計</a:t>
            </a:r>
            <a:r>
              <a:rPr lang="zh-TW" altLang="en-US" sz="1200" dirty="0"/>
              <a:t>。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3712371" cy="3096344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2060848"/>
            <a:ext cx="2812680" cy="3096344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7247309" y="2060848"/>
            <a:ext cx="1501155" cy="3096344"/>
          </a:xfrm>
          <a:prstGeom prst="rect">
            <a:avLst/>
          </a:prstGeom>
        </p:spPr>
      </p:pic>
      <p:sp>
        <p:nvSpPr>
          <p:cNvPr id="8" name="文字版面配置區 4">
            <a:hlinkClick r:id="rId5" action="ppaction://hlinksldjump"/>
          </p:cNvPr>
          <p:cNvSpPr txBox="1">
            <a:spLocks/>
          </p:cNvSpPr>
          <p:nvPr/>
        </p:nvSpPr>
        <p:spPr>
          <a:xfrm>
            <a:off x="8424936" y="87271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93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288666" cy="6192688"/>
          </a:xfrm>
        </p:spPr>
        <p:txBody>
          <a:bodyPr/>
          <a:lstStyle/>
          <a:p>
            <a:r>
              <a:rPr lang="en-US" altLang="zh-TW" dirty="0" smtClean="0"/>
              <a:t>15-1</a:t>
            </a:r>
            <a:r>
              <a:rPr lang="zh-TW" altLang="en-US" dirty="0" smtClean="0"/>
              <a:t>　</a:t>
            </a:r>
            <a:r>
              <a:rPr lang="zh-TW" altLang="zh-TW" dirty="0"/>
              <a:t>響應式網頁設計</a:t>
            </a:r>
            <a:r>
              <a:rPr lang="en-US" altLang="zh-TW" dirty="0"/>
              <a:t> (RWD)</a:t>
            </a:r>
            <a:endParaRPr lang="en-US" altLang="zh-TW" dirty="0" smtClean="0"/>
          </a:p>
          <a:p>
            <a:pPr lvl="1" algn="just"/>
            <a:r>
              <a:rPr lang="zh-TW" altLang="en-US" dirty="0"/>
              <a:t>響應式網頁設計 </a:t>
            </a:r>
            <a:r>
              <a:rPr lang="en-US" altLang="zh-TW" dirty="0"/>
              <a:t>(RWD</a:t>
            </a:r>
            <a:r>
              <a:rPr lang="zh-TW" altLang="en-US" dirty="0"/>
              <a:t>，</a:t>
            </a:r>
            <a:r>
              <a:rPr lang="en-US" altLang="zh-TW" dirty="0"/>
              <a:t>Responsive Web Design) </a:t>
            </a:r>
            <a:r>
              <a:rPr lang="zh-TW" altLang="en-US" dirty="0"/>
              <a:t>指的是一種網頁設計方式，目的是根據使用者的</a:t>
            </a:r>
            <a:r>
              <a:rPr lang="zh-TW" altLang="en-US" dirty="0" smtClean="0"/>
              <a:t>瀏覽器環境自動</a:t>
            </a:r>
            <a:r>
              <a:rPr lang="zh-TW" altLang="en-US" dirty="0"/>
              <a:t>調整網頁的版面配置，以提供最佳的顯示結果， 例如下圖的</a:t>
            </a:r>
            <a:r>
              <a:rPr lang="en-US" altLang="zh-TW" dirty="0"/>
              <a:t>W3C</a:t>
            </a:r>
            <a:r>
              <a:rPr lang="zh-TW" altLang="en-US" dirty="0"/>
              <a:t>官方網站</a:t>
            </a:r>
            <a:r>
              <a:rPr lang="zh-TW" altLang="en-US" dirty="0" smtClean="0"/>
              <a:t>就是採取響應式網頁設計。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P.15-2</a:t>
            </a:r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900985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0" name="圖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540717" y="3140968"/>
            <a:ext cx="3861866" cy="2376266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4545819" y="3140967"/>
            <a:ext cx="3009997" cy="2376266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6"/>
          <a:stretch>
            <a:fillRect/>
          </a:stretch>
        </p:blipFill>
        <p:spPr>
          <a:xfrm>
            <a:off x="7714951" y="3140967"/>
            <a:ext cx="1005715" cy="2376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15-2 </a:t>
            </a:r>
            <a:r>
              <a:rPr lang="zh-TW" altLang="en-US" dirty="0" smtClean="0"/>
              <a:t>撰寫</a:t>
            </a:r>
            <a:r>
              <a:rPr lang="zh-TW" altLang="en-US" dirty="0"/>
              <a:t>第一個</a:t>
            </a:r>
            <a:r>
              <a:rPr lang="en-US" altLang="zh-TW" dirty="0"/>
              <a:t>Bootstrap</a:t>
            </a:r>
            <a:r>
              <a:rPr lang="zh-TW" altLang="en-US" dirty="0" smtClean="0"/>
              <a:t>網頁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開發網頁需要一些相關檔案，包括：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TW" dirty="0" smtClean="0"/>
              <a:t>Bootstrap</a:t>
            </a:r>
            <a:r>
              <a:rPr lang="zh-TW" altLang="en-US" dirty="0"/>
              <a:t>核心</a:t>
            </a:r>
            <a:r>
              <a:rPr lang="en-US" altLang="zh-TW" dirty="0"/>
              <a:t>CSS</a:t>
            </a:r>
            <a:r>
              <a:rPr lang="zh-TW" altLang="en-US" dirty="0"/>
              <a:t>檔案，例如</a:t>
            </a:r>
            <a:r>
              <a:rPr lang="en-US" altLang="zh-TW" dirty="0"/>
              <a:t>bootstrap.min.css</a:t>
            </a:r>
            <a:r>
              <a:rPr lang="zh-TW" altLang="en-US" dirty="0"/>
              <a:t>。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TW" dirty="0" smtClean="0"/>
              <a:t>Bootstrap</a:t>
            </a:r>
            <a:r>
              <a:rPr lang="zh-TW" altLang="en-US" dirty="0"/>
              <a:t>佈景主題</a:t>
            </a:r>
            <a:r>
              <a:rPr lang="en-US" altLang="zh-TW" dirty="0"/>
              <a:t>CSS</a:t>
            </a:r>
            <a:r>
              <a:rPr lang="zh-TW" altLang="en-US" dirty="0"/>
              <a:t>檔案，例如</a:t>
            </a:r>
            <a:r>
              <a:rPr lang="en-US" altLang="zh-TW" dirty="0"/>
              <a:t>bootstrap-theme.min.css</a:t>
            </a:r>
            <a:r>
              <a:rPr lang="zh-TW" altLang="en-US" dirty="0"/>
              <a:t>。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TW" dirty="0" smtClean="0"/>
              <a:t>jQuery</a:t>
            </a:r>
            <a:r>
              <a:rPr lang="zh-TW" altLang="en-US" dirty="0"/>
              <a:t>核心</a:t>
            </a:r>
            <a:r>
              <a:rPr lang="en-US" altLang="zh-TW" dirty="0"/>
              <a:t>JavaScript</a:t>
            </a:r>
            <a:r>
              <a:rPr lang="zh-TW" altLang="en-US" dirty="0"/>
              <a:t>檔案，例如</a:t>
            </a:r>
            <a:r>
              <a:rPr lang="en-US" altLang="zh-TW" dirty="0"/>
              <a:t>jquery-XX.min.js (XX</a:t>
            </a:r>
            <a:r>
              <a:rPr lang="zh-TW" altLang="en-US" dirty="0"/>
              <a:t>為版本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TW" dirty="0" smtClean="0"/>
              <a:t>Bootstrap</a:t>
            </a:r>
            <a:r>
              <a:rPr lang="zh-TW" altLang="en-US" dirty="0"/>
              <a:t>核心</a:t>
            </a:r>
            <a:r>
              <a:rPr lang="en-US" altLang="zh-TW" dirty="0"/>
              <a:t>JavaScript</a:t>
            </a:r>
            <a:r>
              <a:rPr lang="zh-TW" altLang="en-US" dirty="0"/>
              <a:t>檔案，例如</a:t>
            </a:r>
            <a:r>
              <a:rPr lang="en-US" altLang="zh-TW" dirty="0"/>
              <a:t>bootstrap.min.js</a:t>
            </a:r>
            <a:r>
              <a:rPr lang="zh-TW" altLang="en-US" dirty="0"/>
              <a:t>。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lang="zh-TW" altLang="en-US" dirty="0"/>
          </a:p>
          <a:p>
            <a:pPr lvl="1"/>
            <a:r>
              <a:rPr lang="zh-TW" altLang="en-US" dirty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P.15-3</a:t>
            </a:r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867119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2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>
          <a:xfrm>
            <a:off x="396836" y="1052736"/>
            <a:ext cx="8316464" cy="5688632"/>
          </a:xfrm>
        </p:spPr>
        <p:txBody>
          <a:bodyPr/>
          <a:lstStyle/>
          <a:p>
            <a:pPr lvl="1"/>
            <a:r>
              <a:rPr lang="zh-TW" altLang="zh-TW" dirty="0"/>
              <a:t>下面是一個例子，它示範了</a:t>
            </a:r>
            <a:r>
              <a:rPr lang="en-US" altLang="zh-TW" dirty="0"/>
              <a:t>Bootstrap</a:t>
            </a:r>
            <a:r>
              <a:rPr lang="zh-TW" altLang="zh-TW" dirty="0"/>
              <a:t>網頁的基本結構。 </a:t>
            </a:r>
            <a:endParaRPr lang="en-US" altLang="zh-TW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en-US" altLang="zh-TW" sz="1600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zh-TW" altLang="en-US" sz="1600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86268" y="1628800"/>
            <a:ext cx="873760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01:&lt;!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doctype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html&gt;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02:&lt;html&gt;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&lt;head&gt;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&lt;meta charset="utf-8"&gt;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  &lt;meta http-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equiv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="X-UA-Compatible" content="IE=edge"&gt;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    &lt;meta name="viewport" content="width=device-width, initial-scale=1"&gt;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07:    &lt;title&gt;Bootstrap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網頁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&lt;/title&gt;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08: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&lt;link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rel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="stylesheet"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="https://maxcdn.bootstrapcdn.com/bootstrap/3.3.7/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css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/bootstrap.min.css"&gt;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09: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&lt;link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rel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="stylesheet"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="https://maxcdn.bootstrapcdn.com/bootstrap/3.3.7/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css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/bootstrap-theme.min.css"&gt;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10: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&lt;script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="https://code.jquery.com/jquery-3.2.1.min.js"&gt;&lt;/script&gt;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11: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&lt;script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="https://maxcdn.bootstrapcdn.com/bootstrap/3.3.7/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js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/bootstrap.min.js"&gt;&lt;/script&gt;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12:  &lt;/head&gt;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13:  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14:    &lt;h1&gt;Hello, World!&lt;/h1&gt;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15:  &lt;/body&gt;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16:&lt;/html&gt;</a:t>
            </a:r>
          </a:p>
        </p:txBody>
      </p:sp>
      <p:pic>
        <p:nvPicPr>
          <p:cNvPr id="11" name="圖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437112"/>
            <a:ext cx="2808312" cy="19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0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P.15-5 ~ </a:t>
            </a:r>
            <a:r>
              <a:rPr lang="en-US" altLang="zh-TW" dirty="0"/>
              <a:t>6</a:t>
            </a:r>
            <a:endParaRPr lang="en-US" altLang="zh-TW" dirty="0" smtClean="0"/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836712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7" name="內容版面配置區 7"/>
          <p:cNvSpPr>
            <a:spLocks noGrp="1"/>
          </p:cNvSpPr>
          <p:nvPr>
            <p:ph sz="quarter" idx="1"/>
          </p:nvPr>
        </p:nvSpPr>
        <p:spPr>
          <a:xfrm>
            <a:off x="366940" y="620688"/>
            <a:ext cx="8232721" cy="61206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15-3</a:t>
            </a:r>
            <a:r>
              <a:rPr lang="zh-TW" altLang="en-US" dirty="0" smtClean="0"/>
              <a:t> </a:t>
            </a:r>
            <a:r>
              <a:rPr lang="zh-TW" altLang="zh-TW" dirty="0" smtClean="0"/>
              <a:t>測試</a:t>
            </a:r>
            <a:r>
              <a:rPr lang="zh-TW" altLang="zh-TW" dirty="0"/>
              <a:t>網頁在行動裝置的瀏覽</a:t>
            </a:r>
            <a:r>
              <a:rPr lang="zh-TW" altLang="zh-TW" dirty="0" smtClean="0"/>
              <a:t>結果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將</a:t>
            </a:r>
            <a:r>
              <a:rPr lang="zh-TW" altLang="en-US" dirty="0" smtClean="0"/>
              <a:t>網頁上傳到</a:t>
            </a:r>
            <a:r>
              <a:rPr lang="en-US" altLang="zh-TW" dirty="0" smtClean="0"/>
              <a:t>Web</a:t>
            </a:r>
            <a:r>
              <a:rPr lang="zh-TW" altLang="en-US" dirty="0" smtClean="0"/>
              <a:t>伺服器，然後開啟手機的行動瀏覽器，輸入網址進行瀏覽。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若無法將網頁上傳到</a:t>
            </a:r>
            <a:r>
              <a:rPr lang="en-US" altLang="zh-TW" dirty="0"/>
              <a:t>Web</a:t>
            </a:r>
            <a:r>
              <a:rPr lang="zh-TW" altLang="en-US" dirty="0"/>
              <a:t>伺服器，但還是想透過手機的行動瀏覽器進行瀏覽，可以這麼做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588600" lvl="2" indent="-2286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zh-TW" altLang="en-US" sz="1400" b="0" u="none" dirty="0" smtClean="0">
                <a:solidFill>
                  <a:schemeClr val="tx1"/>
                </a:solidFill>
              </a:rPr>
              <a:t>將網頁複製到手機的內部</a:t>
            </a:r>
            <a:r>
              <a:rPr lang="zh-TW" altLang="en-US" sz="1400" b="0" u="none" dirty="0">
                <a:solidFill>
                  <a:schemeClr val="tx1"/>
                </a:solidFill>
              </a:rPr>
              <a:t>儲存空間，例如將</a:t>
            </a:r>
            <a:r>
              <a:rPr lang="en-US" altLang="zh-TW" sz="1400" b="0" u="none" dirty="0">
                <a:solidFill>
                  <a:schemeClr val="tx1"/>
                </a:solidFill>
              </a:rPr>
              <a:t>BS1.html</a:t>
            </a:r>
            <a:r>
              <a:rPr lang="zh-TW" altLang="en-US" sz="1400" b="0" u="none" dirty="0">
                <a:solidFill>
                  <a:schemeClr val="tx1"/>
                </a:solidFill>
              </a:rPr>
              <a:t>複製到手機記憶體的</a:t>
            </a:r>
            <a:r>
              <a:rPr lang="en-US" altLang="zh-TW" sz="1400" b="0" u="none" dirty="0">
                <a:solidFill>
                  <a:schemeClr val="tx1"/>
                </a:solidFill>
              </a:rPr>
              <a:t>Download</a:t>
            </a:r>
            <a:r>
              <a:rPr lang="zh-TW" altLang="en-US" sz="1400" b="0" u="none" dirty="0">
                <a:solidFill>
                  <a:schemeClr val="tx1"/>
                </a:solidFill>
              </a:rPr>
              <a:t>資料夾。</a:t>
            </a:r>
          </a:p>
          <a:p>
            <a:pPr marL="588600" lvl="2" indent="-2286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zh-TW" altLang="en-US" sz="1400" b="0" u="none" dirty="0" smtClean="0">
                <a:solidFill>
                  <a:schemeClr val="tx1"/>
                </a:solidFill>
              </a:rPr>
              <a:t>開啟手機的行動瀏覽器，輸入類似</a:t>
            </a:r>
            <a:r>
              <a:rPr lang="en-US" altLang="zh-TW" sz="1400" b="0" u="none" dirty="0" smtClean="0">
                <a:solidFill>
                  <a:schemeClr val="tx1"/>
                </a:solidFill>
              </a:rPr>
              <a:t>file:///sdcard/Download/BS1.html</a:t>
            </a:r>
            <a:r>
              <a:rPr lang="zh-TW" altLang="en-US" sz="1400" b="0" u="none" dirty="0" smtClean="0">
                <a:solidFill>
                  <a:schemeClr val="tx1"/>
                </a:solidFill>
              </a:rPr>
              <a:t>的網址進行瀏覽。</a:t>
            </a: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/>
              <a:t>在</a:t>
            </a:r>
            <a:r>
              <a:rPr lang="zh-TW" altLang="en-US" dirty="0"/>
              <a:t>電腦上安裝行動瀏覽器模擬器，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Opera </a:t>
            </a:r>
            <a:r>
              <a:rPr lang="en-US" altLang="zh-TW" dirty="0"/>
              <a:t>Mobile Emulator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zh-TW" dirty="0"/>
              <a:t>使用瀏覽器的開發人員</a:t>
            </a:r>
            <a:r>
              <a:rPr lang="zh-TW" altLang="zh-TW" dirty="0" smtClean="0"/>
              <a:t>工具</a:t>
            </a:r>
            <a:r>
              <a:rPr lang="zh-TW" altLang="en-US" dirty="0"/>
              <a:t>。</a:t>
            </a: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</p:txBody>
      </p:sp>
      <p:pic>
        <p:nvPicPr>
          <p:cNvPr id="8" name="圖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959565" y="4497766"/>
            <a:ext cx="1142787" cy="2168024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3427610" y="4509120"/>
            <a:ext cx="4240733" cy="20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P.15-7~8</a:t>
            </a:r>
            <a:endParaRPr lang="zh-TW" altLang="en-US" dirty="0"/>
          </a:p>
        </p:txBody>
      </p:sp>
      <p:sp>
        <p:nvSpPr>
          <p:cNvPr id="6" name="內容版面配置區 7"/>
          <p:cNvSpPr>
            <a:spLocks noGrp="1"/>
          </p:cNvSpPr>
          <p:nvPr>
            <p:ph sz="quarter" idx="1"/>
          </p:nvPr>
        </p:nvSpPr>
        <p:spPr>
          <a:xfrm>
            <a:off x="366940" y="620688"/>
            <a:ext cx="8057996" cy="61206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15-4 </a:t>
            </a:r>
            <a:r>
              <a:rPr lang="zh-TW" altLang="zh-TW" dirty="0" smtClean="0"/>
              <a:t>格</a:t>
            </a:r>
            <a:r>
              <a:rPr lang="zh-TW" altLang="zh-TW" dirty="0"/>
              <a:t>線系統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en-US" altLang="zh-TW" dirty="0" smtClean="0"/>
              <a:t>Bootstrap</a:t>
            </a:r>
            <a:r>
              <a:rPr lang="zh-TW" altLang="zh-TW" dirty="0"/>
              <a:t>提供一個格線系統</a:t>
            </a:r>
            <a:r>
              <a:rPr lang="en-US" altLang="zh-TW" dirty="0"/>
              <a:t> (gird system)</a:t>
            </a:r>
            <a:r>
              <a:rPr lang="zh-TW" altLang="zh-TW" dirty="0"/>
              <a:t>，讓使用者藉此開發適應不同裝置的網頁，達到響應式網頁設計的目的</a:t>
            </a:r>
            <a:r>
              <a:rPr lang="zh-TW" altLang="zh-TW" dirty="0" smtClean="0"/>
              <a:t>。格</a:t>
            </a:r>
            <a:r>
              <a:rPr lang="zh-TW" altLang="zh-TW" dirty="0"/>
              <a:t>線系統的使用</a:t>
            </a:r>
            <a:r>
              <a:rPr lang="zh-TW" altLang="zh-TW" dirty="0" smtClean="0"/>
              <a:t>原則</a:t>
            </a:r>
            <a:r>
              <a:rPr lang="zh-TW" altLang="en-US" dirty="0" smtClean="0"/>
              <a:t>如下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marL="457200" lvl="1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 smtClean="0"/>
              <a:t>使用</a:t>
            </a:r>
            <a:r>
              <a:rPr lang="en-US" altLang="zh-TW" sz="1800" dirty="0"/>
              <a:t>row (</a:t>
            </a:r>
            <a:r>
              <a:rPr lang="zh-TW" altLang="en-US" sz="1800" dirty="0"/>
              <a:t>列</a:t>
            </a:r>
            <a:r>
              <a:rPr lang="en-US" altLang="zh-TW" sz="1800" dirty="0"/>
              <a:t>) </a:t>
            </a:r>
            <a:r>
              <a:rPr lang="zh-TW" altLang="en-US" sz="1800" dirty="0"/>
              <a:t>將多個水平排列的</a:t>
            </a:r>
            <a:r>
              <a:rPr lang="en-US" altLang="zh-TW" sz="1800" dirty="0"/>
              <a:t>column (</a:t>
            </a:r>
            <a:r>
              <a:rPr lang="zh-TW" altLang="en-US" sz="1800" dirty="0"/>
              <a:t>欄</a:t>
            </a:r>
            <a:r>
              <a:rPr lang="en-US" altLang="zh-TW" sz="1800" dirty="0"/>
              <a:t>) </a:t>
            </a:r>
            <a:r>
              <a:rPr lang="zh-TW" altLang="en-US" sz="1800" dirty="0"/>
              <a:t>群組在一起，至於內容則是放在</a:t>
            </a:r>
            <a:r>
              <a:rPr lang="en-US" altLang="zh-TW" sz="1800" dirty="0"/>
              <a:t>column (</a:t>
            </a:r>
            <a:r>
              <a:rPr lang="zh-TW" altLang="en-US" sz="1800" dirty="0"/>
              <a:t>欄</a:t>
            </a:r>
            <a:r>
              <a:rPr lang="en-US" altLang="zh-TW" sz="1800" dirty="0"/>
              <a:t>) </a:t>
            </a:r>
            <a:r>
              <a:rPr lang="zh-TW" altLang="en-US" sz="1800" dirty="0"/>
              <a:t>中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pPr marL="457200" lvl="1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 smtClean="0"/>
              <a:t>為了</a:t>
            </a:r>
            <a:r>
              <a:rPr lang="zh-TW" altLang="en-US" sz="1800" dirty="0"/>
              <a:t>適當的對齊與留白，</a:t>
            </a:r>
            <a:r>
              <a:rPr lang="en-US" altLang="zh-TW" sz="1800" dirty="0"/>
              <a:t>row (</a:t>
            </a:r>
            <a:r>
              <a:rPr lang="zh-TW" altLang="en-US" sz="1800" dirty="0"/>
              <a:t>列</a:t>
            </a:r>
            <a:r>
              <a:rPr lang="en-US" altLang="zh-TW" sz="1800" dirty="0"/>
              <a:t>) </a:t>
            </a:r>
            <a:r>
              <a:rPr lang="zh-TW" altLang="en-US" sz="1800" dirty="0"/>
              <a:t>必須放在 </a:t>
            </a:r>
            <a:r>
              <a:rPr lang="en-US" altLang="zh-TW" sz="1800" dirty="0"/>
              <a:t>.container</a:t>
            </a:r>
            <a:r>
              <a:rPr lang="zh-TW" altLang="en-US" sz="1800" dirty="0"/>
              <a:t>或 </a:t>
            </a:r>
            <a:r>
              <a:rPr lang="en-US" altLang="zh-TW" sz="1800" dirty="0"/>
              <a:t>.container-fluid</a:t>
            </a:r>
            <a:r>
              <a:rPr lang="zh-TW" altLang="en-US" sz="1800" dirty="0"/>
              <a:t>類別的</a:t>
            </a:r>
            <a:r>
              <a:rPr lang="zh-TW" altLang="en-US" sz="1800" dirty="0" smtClean="0"/>
              <a:t>容器中。</a:t>
            </a:r>
            <a:endParaRPr lang="zh-TW" altLang="en-US" sz="1800" dirty="0"/>
          </a:p>
          <a:p>
            <a:pPr marL="457200" lvl="1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 smtClean="0"/>
              <a:t>使用</a:t>
            </a:r>
            <a:r>
              <a:rPr lang="zh-TW" altLang="en-US" sz="1800" dirty="0"/>
              <a:t>預先</a:t>
            </a:r>
            <a:r>
              <a:rPr lang="zh-TW" altLang="en-US" sz="1600" dirty="0"/>
              <a:t>定義好的類別來設計網頁版面，</a:t>
            </a:r>
            <a:r>
              <a:rPr lang="en-US" altLang="zh-TW" sz="1600" dirty="0"/>
              <a:t>Bootstrap</a:t>
            </a:r>
            <a:r>
              <a:rPr lang="zh-TW" altLang="en-US" sz="1600" dirty="0"/>
              <a:t>針對不同的螢幕尺寸提供如下的格線選項。</a:t>
            </a:r>
          </a:p>
          <a:p>
            <a:pPr lvl="1">
              <a:lnSpc>
                <a:spcPct val="100000"/>
              </a:lnSpc>
            </a:pPr>
            <a:endParaRPr lang="en-US" altLang="zh-TW" dirty="0" smtClean="0"/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dirty="0" smtClean="0"/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908720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21088"/>
            <a:ext cx="5641950" cy="230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6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>
          <a:xfrm>
            <a:off x="467544" y="764704"/>
            <a:ext cx="8316464" cy="5976664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TW" altLang="zh-TW" dirty="0" smtClean="0"/>
              <a:t>舉例</a:t>
            </a:r>
            <a:r>
              <a:rPr lang="zh-TW" altLang="zh-TW" dirty="0"/>
              <a:t>來說，假設要針對中螢幕裝置使用兩個</a:t>
            </a:r>
            <a:r>
              <a:rPr lang="en-US" altLang="zh-TW" dirty="0"/>
              <a:t> &lt;div&gt; </a:t>
            </a:r>
            <a:r>
              <a:rPr lang="zh-TW" altLang="zh-TW" dirty="0"/>
              <a:t>區塊製作寬度為</a:t>
            </a:r>
            <a:r>
              <a:rPr lang="en-US" altLang="zh-TW" dirty="0"/>
              <a:t>2:1</a:t>
            </a:r>
            <a:r>
              <a:rPr lang="zh-TW" altLang="zh-TW" dirty="0"/>
              <a:t>的雙欄版面，可以寫成如下，第</a:t>
            </a:r>
            <a:r>
              <a:rPr lang="en-US" altLang="zh-TW" dirty="0"/>
              <a:t>03</a:t>
            </a:r>
            <a:r>
              <a:rPr lang="zh-TW" altLang="zh-TW" dirty="0"/>
              <a:t>行的</a:t>
            </a:r>
            <a:r>
              <a:rPr lang="en-US" altLang="zh-TW" dirty="0"/>
              <a:t> .col-md-8</a:t>
            </a:r>
            <a:r>
              <a:rPr lang="zh-TW" altLang="zh-TW" dirty="0"/>
              <a:t>類別表示該區塊占用</a:t>
            </a:r>
            <a:r>
              <a:rPr lang="en-US" altLang="zh-TW" dirty="0"/>
              <a:t>8</a:t>
            </a:r>
            <a:r>
              <a:rPr lang="zh-TW" altLang="zh-TW" dirty="0"/>
              <a:t>個</a:t>
            </a:r>
            <a:r>
              <a:rPr lang="en-US" altLang="zh-TW" dirty="0"/>
              <a:t>column</a:t>
            </a:r>
            <a:r>
              <a:rPr lang="zh-TW" altLang="zh-TW" dirty="0"/>
              <a:t>，而第</a:t>
            </a:r>
            <a:r>
              <a:rPr lang="en-US" altLang="zh-TW" dirty="0"/>
              <a:t>04</a:t>
            </a:r>
            <a:r>
              <a:rPr lang="zh-TW" altLang="zh-TW" dirty="0"/>
              <a:t>行的</a:t>
            </a:r>
            <a:r>
              <a:rPr lang="en-US" altLang="zh-TW" dirty="0"/>
              <a:t> .col-md-4</a:t>
            </a:r>
            <a:r>
              <a:rPr lang="zh-TW" altLang="zh-TW" dirty="0"/>
              <a:t>類別表示該區塊占用</a:t>
            </a:r>
            <a:r>
              <a:rPr lang="en-US" altLang="zh-TW" dirty="0"/>
              <a:t>4</a:t>
            </a:r>
            <a:r>
              <a:rPr lang="zh-TW" altLang="zh-TW" dirty="0"/>
              <a:t>個</a:t>
            </a:r>
            <a:r>
              <a:rPr lang="en-US" altLang="zh-TW" dirty="0"/>
              <a:t>column</a:t>
            </a:r>
            <a:r>
              <a:rPr lang="zh-TW" altLang="zh-TW" dirty="0"/>
              <a:t>。</a:t>
            </a:r>
            <a:endParaRPr lang="zh-TW" altLang="en-US" sz="1600" dirty="0" smtClean="0"/>
          </a:p>
          <a:p>
            <a:pPr lvl="1">
              <a:lnSpc>
                <a:spcPts val="2400"/>
              </a:lnSpc>
              <a:spcBef>
                <a:spcPts val="300"/>
              </a:spcBef>
            </a:pPr>
            <a:endParaRPr lang="en-US" altLang="zh-TW" sz="1800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P.15-8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72271" y="2348880"/>
            <a:ext cx="8127390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01:&lt;div class="container"&gt;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02:  &lt;div class="row"&gt;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03:    &lt;div class="col-md-8"&gt;&lt;/div&gt;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04:    &lt;div class="col-md-4"&gt;&lt;/div&gt;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05: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06:&lt;/div&gt;</a:t>
            </a:r>
          </a:p>
        </p:txBody>
      </p:sp>
    </p:spTree>
    <p:extLst>
      <p:ext uri="{BB962C8B-B14F-4D97-AF65-F5344CB8AC3E}">
        <p14:creationId xmlns:p14="http://schemas.microsoft.com/office/powerpoint/2010/main" val="6467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620688"/>
            <a:ext cx="8460480" cy="612068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rgbClr val="F16237"/>
                </a:solidFill>
              </a:rPr>
              <a:t>15-4-1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 設定</a:t>
            </a:r>
            <a:r>
              <a:rPr lang="zh-TW" altLang="en-US" sz="2800" b="1" dirty="0">
                <a:solidFill>
                  <a:srgbClr val="F16237"/>
                </a:solidFill>
              </a:rPr>
              <a:t>容器的</a:t>
            </a:r>
            <a:r>
              <a:rPr lang="zh-TW" altLang="en-US" sz="2800" b="1" dirty="0" smtClean="0">
                <a:solidFill>
                  <a:srgbClr val="F16237"/>
                </a:solidFill>
              </a:rPr>
              <a:t>類別</a:t>
            </a:r>
            <a:endParaRPr lang="en-US" altLang="zh-TW" sz="2800" b="1" dirty="0" smtClean="0">
              <a:solidFill>
                <a:srgbClr val="F16237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TW" sz="12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TW" altLang="zh-TW" dirty="0"/>
              <a:t>這個</a:t>
            </a:r>
            <a:r>
              <a:rPr lang="zh-TW" altLang="zh-TW" dirty="0" smtClean="0"/>
              <a:t>例子用來</a:t>
            </a:r>
            <a:r>
              <a:rPr lang="zh-TW" altLang="zh-TW" dirty="0"/>
              <a:t>示範 </a:t>
            </a:r>
            <a:r>
              <a:rPr lang="en-US" altLang="zh-TW" dirty="0"/>
              <a:t>.container</a:t>
            </a:r>
            <a:r>
              <a:rPr lang="zh-TW" altLang="zh-TW" dirty="0"/>
              <a:t>和</a:t>
            </a:r>
            <a:r>
              <a:rPr lang="en-US" altLang="zh-TW" dirty="0"/>
              <a:t> .container-fluid</a:t>
            </a:r>
            <a:r>
              <a:rPr lang="zh-TW" altLang="zh-TW" dirty="0"/>
              <a:t>類別的容器有何差別。</a:t>
            </a:r>
            <a:endParaRPr lang="zh-TW" altLang="en-US" sz="1200" dirty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  <a:p>
            <a:pPr lvl="1">
              <a:lnSpc>
                <a:spcPct val="100000"/>
              </a:lnSpc>
            </a:pP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P.15-9~10</a:t>
            </a:r>
          </a:p>
        </p:txBody>
      </p:sp>
      <p:sp>
        <p:nvSpPr>
          <p:cNvPr id="10" name="矩形 9"/>
          <p:cNvSpPr/>
          <p:nvPr/>
        </p:nvSpPr>
        <p:spPr>
          <a:xfrm>
            <a:off x="395536" y="1844824"/>
            <a:ext cx="5395873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17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:  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class="container"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18:    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class="row"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19:      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class="col-md-8"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20:      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class="col-md-4"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21: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22: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23:  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class="container-fluid"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24:    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class="row"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25:      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class="col-md-8"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3&lt;/div&gt;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26:        &lt;div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class="col-md-4"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區塊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4&lt;/div&gt;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27:      &lt;/div&gt;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28:    &lt;/div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  <p:pic>
        <p:nvPicPr>
          <p:cNvPr id="12" name="圖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923928" y="2882896"/>
            <a:ext cx="4851650" cy="1247839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865229" y="4275611"/>
            <a:ext cx="3895925" cy="12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10723</TotalTime>
  <Words>2645</Words>
  <Application>Microsoft Office PowerPoint</Application>
  <PresentationFormat>如螢幕大小 (4:3)</PresentationFormat>
  <Paragraphs>316</Paragraphs>
  <Slides>29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簡介</dc:title>
  <dc:creator>memi</dc:creator>
  <cp:keywords>AEL013500</cp:keywords>
  <cp:lastModifiedBy>Jean</cp:lastModifiedBy>
  <cp:revision>1360</cp:revision>
  <dcterms:created xsi:type="dcterms:W3CDTF">2011-06-06T16:54:13Z</dcterms:created>
  <dcterms:modified xsi:type="dcterms:W3CDTF">2017-09-01T02:55:45Z</dcterms:modified>
</cp:coreProperties>
</file>